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76" r:id="rId3"/>
    <p:sldId id="257" r:id="rId4"/>
    <p:sldId id="258" r:id="rId5"/>
    <p:sldId id="259" r:id="rId6"/>
    <p:sldId id="274" r:id="rId7"/>
    <p:sldId id="260" r:id="rId8"/>
    <p:sldId id="261" r:id="rId9"/>
    <p:sldId id="271" r:id="rId10"/>
    <p:sldId id="272" r:id="rId11"/>
    <p:sldId id="262" r:id="rId12"/>
    <p:sldId id="263" r:id="rId13"/>
    <p:sldId id="267" r:id="rId14"/>
    <p:sldId id="273" r:id="rId15"/>
    <p:sldId id="275" r:id="rId16"/>
    <p:sldId id="265" r:id="rId17"/>
    <p:sldId id="269" r:id="rId18"/>
    <p:sldId id="264" r:id="rId19"/>
    <p:sldId id="266" r:id="rId20"/>
  </p:sldIdLst>
  <p:sldSz cx="18288000" cy="10287000"/>
  <p:notesSz cx="6858000" cy="9144000"/>
  <p:embeddedFontLst>
    <p:embeddedFont>
      <p:font typeface="Bodoni MT Black" panose="02070A03080606020203" pitchFamily="18" charset="0"/>
      <p:bold r:id="rId22"/>
      <p:boldItalic r:id="rId23"/>
    </p:embeddedFont>
    <p:embeddedFont>
      <p:font typeface="Calibri" panose="020F0502020204030204" pitchFamily="34" charset="0"/>
      <p:regular r:id="rId24"/>
      <p:bold r:id="rId25"/>
      <p:italic r:id="rId26"/>
      <p:boldItalic r:id="rId27"/>
    </p:embeddedFont>
    <p:embeddedFont>
      <p:font typeface="Clear Sans" panose="020B0604020202020204" charset="0"/>
      <p:regular r:id="rId28"/>
    </p:embeddedFont>
    <p:embeddedFont>
      <p:font typeface="Clear Sans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2" d="100"/>
          <a:sy n="42" d="100"/>
        </p:scale>
        <p:origin x="78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c0157e2d48b29d9d" providerId="LiveId" clId="{41D039DC-A7E6-43DD-85A6-5E43797C9C35}"/>
    <pc:docChg chg="undo custSel addSld delSld modSld sldOrd">
      <pc:chgData name="" userId="c0157e2d48b29d9d" providerId="LiveId" clId="{41D039DC-A7E6-43DD-85A6-5E43797C9C35}" dt="2023-12-19T20:18:55.881" v="1080" actId="404"/>
      <pc:docMkLst>
        <pc:docMk/>
      </pc:docMkLst>
      <pc:sldChg chg="modSp">
        <pc:chgData name="" userId="c0157e2d48b29d9d" providerId="LiveId" clId="{41D039DC-A7E6-43DD-85A6-5E43797C9C35}" dt="2023-12-19T17:40:57.640" v="613" actId="1076"/>
        <pc:sldMkLst>
          <pc:docMk/>
          <pc:sldMk cId="0" sldId="256"/>
        </pc:sldMkLst>
        <pc:spChg chg="mod">
          <ac:chgData name="" userId="c0157e2d48b29d9d" providerId="LiveId" clId="{41D039DC-A7E6-43DD-85A6-5E43797C9C35}" dt="2023-12-19T14:09:56.560" v="190" actId="14100"/>
          <ac:spMkLst>
            <pc:docMk/>
            <pc:sldMk cId="0" sldId="256"/>
            <ac:spMk id="8" creationId="{00000000-0000-0000-0000-000000000000}"/>
          </ac:spMkLst>
        </pc:spChg>
        <pc:spChg chg="mod">
          <ac:chgData name="" userId="c0157e2d48b29d9d" providerId="LiveId" clId="{41D039DC-A7E6-43DD-85A6-5E43797C9C35}" dt="2023-12-19T14:10:33.959" v="193" actId="1076"/>
          <ac:spMkLst>
            <pc:docMk/>
            <pc:sldMk cId="0" sldId="256"/>
            <ac:spMk id="10" creationId="{00000000-0000-0000-0000-000000000000}"/>
          </ac:spMkLst>
        </pc:spChg>
        <pc:spChg chg="mod">
          <ac:chgData name="" userId="c0157e2d48b29d9d" providerId="LiveId" clId="{41D039DC-A7E6-43DD-85A6-5E43797C9C35}" dt="2023-12-19T17:40:57.640" v="613" actId="1076"/>
          <ac:spMkLst>
            <pc:docMk/>
            <pc:sldMk cId="0" sldId="256"/>
            <ac:spMk id="11" creationId="{00000000-0000-0000-0000-000000000000}"/>
          </ac:spMkLst>
        </pc:spChg>
      </pc:sldChg>
      <pc:sldChg chg="addSp delSp modSp">
        <pc:chgData name="" userId="c0157e2d48b29d9d" providerId="LiveId" clId="{41D039DC-A7E6-43DD-85A6-5E43797C9C35}" dt="2023-12-19T13:50:08.658" v="44" actId="14100"/>
        <pc:sldMkLst>
          <pc:docMk/>
          <pc:sldMk cId="0" sldId="258"/>
        </pc:sldMkLst>
        <pc:spChg chg="mod">
          <ac:chgData name="" userId="c0157e2d48b29d9d" providerId="LiveId" clId="{41D039DC-A7E6-43DD-85A6-5E43797C9C35}" dt="2023-12-19T13:50:08.658" v="44" actId="14100"/>
          <ac:spMkLst>
            <pc:docMk/>
            <pc:sldMk cId="0" sldId="258"/>
            <ac:spMk id="3" creationId="{00000000-0000-0000-0000-000000000000}"/>
          </ac:spMkLst>
        </pc:spChg>
        <pc:grpChg chg="del">
          <ac:chgData name="" userId="c0157e2d48b29d9d" providerId="LiveId" clId="{41D039DC-A7E6-43DD-85A6-5E43797C9C35}" dt="2023-12-19T13:34:56.369" v="1" actId="478"/>
          <ac:grpSpMkLst>
            <pc:docMk/>
            <pc:sldMk cId="0" sldId="258"/>
            <ac:grpSpMk id="4" creationId="{00000000-0000-0000-0000-000000000000}"/>
          </ac:grpSpMkLst>
        </pc:grpChg>
        <pc:picChg chg="add del mod">
          <ac:chgData name="" userId="c0157e2d48b29d9d" providerId="LiveId" clId="{41D039DC-A7E6-43DD-85A6-5E43797C9C35}" dt="2023-12-19T13:44:56.536" v="18" actId="478"/>
          <ac:picMkLst>
            <pc:docMk/>
            <pc:sldMk cId="0" sldId="258"/>
            <ac:picMk id="7" creationId="{EB04AFA6-B735-42ED-BD6B-8E500CF6B5D9}"/>
          </ac:picMkLst>
        </pc:picChg>
        <pc:picChg chg="add del mod">
          <ac:chgData name="" userId="c0157e2d48b29d9d" providerId="LiveId" clId="{41D039DC-A7E6-43DD-85A6-5E43797C9C35}" dt="2023-12-19T13:45:33.387" v="25" actId="478"/>
          <ac:picMkLst>
            <pc:docMk/>
            <pc:sldMk cId="0" sldId="258"/>
            <ac:picMk id="9" creationId="{D52A0825-F169-4E9A-993C-4E3FF3C4D22A}"/>
          </ac:picMkLst>
        </pc:picChg>
        <pc:picChg chg="add del mod">
          <ac:chgData name="" userId="c0157e2d48b29d9d" providerId="LiveId" clId="{41D039DC-A7E6-43DD-85A6-5E43797C9C35}" dt="2023-12-19T13:48:34.637" v="31" actId="478"/>
          <ac:picMkLst>
            <pc:docMk/>
            <pc:sldMk cId="0" sldId="258"/>
            <ac:picMk id="11" creationId="{A2490170-97D7-4B4A-A5E9-B37409564831}"/>
          </ac:picMkLst>
        </pc:picChg>
        <pc:picChg chg="add mod">
          <ac:chgData name="" userId="c0157e2d48b29d9d" providerId="LiveId" clId="{41D039DC-A7E6-43DD-85A6-5E43797C9C35}" dt="2023-12-19T13:49:31.426" v="40" actId="1076"/>
          <ac:picMkLst>
            <pc:docMk/>
            <pc:sldMk cId="0" sldId="258"/>
            <ac:picMk id="13" creationId="{03A143E8-7A90-4ADB-A5B3-44499674B6CA}"/>
          </ac:picMkLst>
        </pc:picChg>
      </pc:sldChg>
      <pc:sldChg chg="addSp delSp modSp">
        <pc:chgData name="" userId="c0157e2d48b29d9d" providerId="LiveId" clId="{41D039DC-A7E6-43DD-85A6-5E43797C9C35}" dt="2023-12-19T19:32:43.300" v="976" actId="478"/>
        <pc:sldMkLst>
          <pc:docMk/>
          <pc:sldMk cId="0" sldId="259"/>
        </pc:sldMkLst>
        <pc:spChg chg="mod">
          <ac:chgData name="" userId="c0157e2d48b29d9d" providerId="LiveId" clId="{41D039DC-A7E6-43DD-85A6-5E43797C9C35}" dt="2023-12-19T17:54:21.786" v="644" actId="1076"/>
          <ac:spMkLst>
            <pc:docMk/>
            <pc:sldMk cId="0" sldId="259"/>
            <ac:spMk id="2" creationId="{00000000-0000-0000-0000-000000000000}"/>
          </ac:spMkLst>
        </pc:spChg>
        <pc:picChg chg="add mod">
          <ac:chgData name="" userId="c0157e2d48b29d9d" providerId="LiveId" clId="{41D039DC-A7E6-43DD-85A6-5E43797C9C35}" dt="2023-12-19T17:54:04.510" v="642" actId="1076"/>
          <ac:picMkLst>
            <pc:docMk/>
            <pc:sldMk cId="0" sldId="259"/>
            <ac:picMk id="7" creationId="{D18AA001-5AC7-41BF-A5C4-9D2FE48A83C0}"/>
          </ac:picMkLst>
        </pc:picChg>
        <pc:picChg chg="add del mod">
          <ac:chgData name="" userId="c0157e2d48b29d9d" providerId="LiveId" clId="{41D039DC-A7E6-43DD-85A6-5E43797C9C35}" dt="2023-12-19T19:32:43.300" v="976" actId="478"/>
          <ac:picMkLst>
            <pc:docMk/>
            <pc:sldMk cId="0" sldId="259"/>
            <ac:picMk id="9" creationId="{B1805428-376E-422A-B861-2087CD7003BA}"/>
          </ac:picMkLst>
        </pc:picChg>
      </pc:sldChg>
      <pc:sldChg chg="addSp delSp modSp">
        <pc:chgData name="" userId="c0157e2d48b29d9d" providerId="LiveId" clId="{41D039DC-A7E6-43DD-85A6-5E43797C9C35}" dt="2023-12-19T18:17:00.402" v="713" actId="1076"/>
        <pc:sldMkLst>
          <pc:docMk/>
          <pc:sldMk cId="0" sldId="260"/>
        </pc:sldMkLst>
        <pc:spChg chg="mod">
          <ac:chgData name="" userId="c0157e2d48b29d9d" providerId="LiveId" clId="{41D039DC-A7E6-43DD-85A6-5E43797C9C35}" dt="2023-12-19T18:17:00.402" v="713" actId="1076"/>
          <ac:spMkLst>
            <pc:docMk/>
            <pc:sldMk cId="0" sldId="260"/>
            <ac:spMk id="2" creationId="{00000000-0000-0000-0000-000000000000}"/>
          </ac:spMkLst>
        </pc:spChg>
        <pc:spChg chg="mod">
          <ac:chgData name="" userId="c0157e2d48b29d9d" providerId="LiveId" clId="{41D039DC-A7E6-43DD-85A6-5E43797C9C35}" dt="2023-12-19T18:16:51.845" v="712" actId="14100"/>
          <ac:spMkLst>
            <pc:docMk/>
            <pc:sldMk cId="0" sldId="260"/>
            <ac:spMk id="3" creationId="{00000000-0000-0000-0000-000000000000}"/>
          </ac:spMkLst>
        </pc:spChg>
        <pc:grpChg chg="del">
          <ac:chgData name="" userId="c0157e2d48b29d9d" providerId="LiveId" clId="{41D039DC-A7E6-43DD-85A6-5E43797C9C35}" dt="2023-12-19T17:46:02.755" v="614" actId="478"/>
          <ac:grpSpMkLst>
            <pc:docMk/>
            <pc:sldMk cId="0" sldId="260"/>
            <ac:grpSpMk id="4" creationId="{00000000-0000-0000-0000-000000000000}"/>
          </ac:grpSpMkLst>
        </pc:grpChg>
        <pc:picChg chg="add mod">
          <ac:chgData name="" userId="c0157e2d48b29d9d" providerId="LiveId" clId="{41D039DC-A7E6-43DD-85A6-5E43797C9C35}" dt="2023-12-19T17:46:46.895" v="618" actId="1076"/>
          <ac:picMkLst>
            <pc:docMk/>
            <pc:sldMk cId="0" sldId="260"/>
            <ac:picMk id="7" creationId="{888BAAFB-02FE-485D-9C75-64C421345FBE}"/>
          </ac:picMkLst>
        </pc:picChg>
      </pc:sldChg>
      <pc:sldChg chg="addSp delSp modSp">
        <pc:chgData name="" userId="c0157e2d48b29d9d" providerId="LiveId" clId="{41D039DC-A7E6-43DD-85A6-5E43797C9C35}" dt="2023-12-19T18:20:30.249" v="748" actId="1076"/>
        <pc:sldMkLst>
          <pc:docMk/>
          <pc:sldMk cId="0" sldId="261"/>
        </pc:sldMkLst>
        <pc:spChg chg="add mod">
          <ac:chgData name="" userId="c0157e2d48b29d9d" providerId="LiveId" clId="{41D039DC-A7E6-43DD-85A6-5E43797C9C35}" dt="2023-12-19T18:20:30.249" v="748" actId="1076"/>
          <ac:spMkLst>
            <pc:docMk/>
            <pc:sldMk cId="0" sldId="261"/>
            <ac:spMk id="2" creationId="{50C32B3F-6B4D-426D-B046-134C7734B6D0}"/>
          </ac:spMkLst>
        </pc:spChg>
        <pc:spChg chg="add mod">
          <ac:chgData name="" userId="c0157e2d48b29d9d" providerId="LiveId" clId="{41D039DC-A7E6-43DD-85A6-5E43797C9C35}" dt="2023-12-19T18:19:56.530" v="743" actId="1076"/>
          <ac:spMkLst>
            <pc:docMk/>
            <pc:sldMk cId="0" sldId="261"/>
            <ac:spMk id="4" creationId="{C922FD96-5C92-4A83-B86F-D1E70395893C}"/>
          </ac:spMkLst>
        </pc:spChg>
        <pc:spChg chg="add mod">
          <ac:chgData name="" userId="c0157e2d48b29d9d" providerId="LiveId" clId="{41D039DC-A7E6-43DD-85A6-5E43797C9C35}" dt="2023-12-19T18:19:58.881" v="744" actId="1076"/>
          <ac:spMkLst>
            <pc:docMk/>
            <pc:sldMk cId="0" sldId="261"/>
            <ac:spMk id="6" creationId="{7BAA85FB-4958-43D8-933C-E93782D2E2B8}"/>
          </ac:spMkLst>
        </pc:spChg>
        <pc:spChg chg="del mod">
          <ac:chgData name="" userId="c0157e2d48b29d9d" providerId="LiveId" clId="{41D039DC-A7E6-43DD-85A6-5E43797C9C35}" dt="2023-12-19T15:28:11.464" v="530" actId="478"/>
          <ac:spMkLst>
            <pc:docMk/>
            <pc:sldMk cId="0" sldId="261"/>
            <ac:spMk id="11" creationId="{00000000-0000-0000-0000-000000000000}"/>
          </ac:spMkLst>
        </pc:spChg>
        <pc:spChg chg="del mod">
          <ac:chgData name="" userId="c0157e2d48b29d9d" providerId="LiveId" clId="{41D039DC-A7E6-43DD-85A6-5E43797C9C35}" dt="2023-12-19T18:19:41.684" v="740" actId="478"/>
          <ac:spMkLst>
            <pc:docMk/>
            <pc:sldMk cId="0" sldId="261"/>
            <ac:spMk id="12" creationId="{00000000-0000-0000-0000-000000000000}"/>
          </ac:spMkLst>
        </pc:spChg>
        <pc:spChg chg="del mod">
          <ac:chgData name="" userId="c0157e2d48b29d9d" providerId="LiveId" clId="{41D039DC-A7E6-43DD-85A6-5E43797C9C35}" dt="2023-12-19T15:28:14.064" v="531" actId="478"/>
          <ac:spMkLst>
            <pc:docMk/>
            <pc:sldMk cId="0" sldId="261"/>
            <ac:spMk id="19" creationId="{00000000-0000-0000-0000-000000000000}"/>
          </ac:spMkLst>
        </pc:spChg>
        <pc:spChg chg="del">
          <ac:chgData name="" userId="c0157e2d48b29d9d" providerId="LiveId" clId="{41D039DC-A7E6-43DD-85A6-5E43797C9C35}" dt="2023-12-19T13:54:34.764" v="64" actId="478"/>
          <ac:spMkLst>
            <pc:docMk/>
            <pc:sldMk cId="0" sldId="261"/>
            <ac:spMk id="20" creationId="{00000000-0000-0000-0000-000000000000}"/>
          </ac:spMkLst>
        </pc:spChg>
        <pc:spChg chg="del">
          <ac:chgData name="" userId="c0157e2d48b29d9d" providerId="LiveId" clId="{41D039DC-A7E6-43DD-85A6-5E43797C9C35}" dt="2023-12-19T13:54:40.138" v="65" actId="478"/>
          <ac:spMkLst>
            <pc:docMk/>
            <pc:sldMk cId="0" sldId="261"/>
            <ac:spMk id="21" creationId="{00000000-0000-0000-0000-000000000000}"/>
          </ac:spMkLst>
        </pc:spChg>
        <pc:spChg chg="del">
          <ac:chgData name="" userId="c0157e2d48b29d9d" providerId="LiveId" clId="{41D039DC-A7E6-43DD-85A6-5E43797C9C35}" dt="2023-12-19T13:54:52.125" v="68" actId="478"/>
          <ac:spMkLst>
            <pc:docMk/>
            <pc:sldMk cId="0" sldId="261"/>
            <ac:spMk id="30" creationId="{00000000-0000-0000-0000-000000000000}"/>
          </ac:spMkLst>
        </pc:spChg>
        <pc:spChg chg="del">
          <ac:chgData name="" userId="c0157e2d48b29d9d" providerId="LiveId" clId="{41D039DC-A7E6-43DD-85A6-5E43797C9C35}" dt="2023-12-19T13:54:48.416" v="67" actId="478"/>
          <ac:spMkLst>
            <pc:docMk/>
            <pc:sldMk cId="0" sldId="261"/>
            <ac:spMk id="31" creationId="{00000000-0000-0000-0000-000000000000}"/>
          </ac:spMkLst>
        </pc:spChg>
        <pc:grpChg chg="del">
          <ac:chgData name="" userId="c0157e2d48b29d9d" providerId="LiveId" clId="{41D039DC-A7E6-43DD-85A6-5E43797C9C35}" dt="2023-12-19T13:54:28.448" v="63" actId="478"/>
          <ac:grpSpMkLst>
            <pc:docMk/>
            <pc:sldMk cId="0" sldId="261"/>
            <ac:grpSpMk id="2" creationId="{00000000-0000-0000-0000-000000000000}"/>
          </ac:grpSpMkLst>
        </pc:grpChg>
        <pc:grpChg chg="add mod">
          <ac:chgData name="" userId="c0157e2d48b29d9d" providerId="LiveId" clId="{41D039DC-A7E6-43DD-85A6-5E43797C9C35}" dt="2023-12-19T18:20:17.930" v="747" actId="1076"/>
          <ac:grpSpMkLst>
            <pc:docMk/>
            <pc:sldMk cId="0" sldId="261"/>
            <ac:grpSpMk id="7" creationId="{ACB7659C-3C74-45A4-BA4E-5904D804880F}"/>
          </ac:grpSpMkLst>
        </pc:grpChg>
        <pc:graphicFrameChg chg="del mod modGraphic">
          <ac:chgData name="" userId="c0157e2d48b29d9d" providerId="LiveId" clId="{41D039DC-A7E6-43DD-85A6-5E43797C9C35}" dt="2023-12-19T18:15:13.749" v="710" actId="478"/>
          <ac:graphicFrameMkLst>
            <pc:docMk/>
            <pc:sldMk cId="0" sldId="261"/>
            <ac:graphicFrameMk id="5" creationId="{3177EBA3-F66B-496B-ABAE-F078474F6F04}"/>
          </ac:graphicFrameMkLst>
        </pc:graphicFrameChg>
        <pc:picChg chg="del">
          <ac:chgData name="" userId="c0157e2d48b29d9d" providerId="LiveId" clId="{41D039DC-A7E6-43DD-85A6-5E43797C9C35}" dt="2023-12-19T13:54:43.156" v="66" actId="478"/>
          <ac:picMkLst>
            <pc:docMk/>
            <pc:sldMk cId="0" sldId="261"/>
            <ac:picMk id="29" creationId="{00000000-0000-0000-0000-000000000000}"/>
          </ac:picMkLst>
        </pc:picChg>
      </pc:sldChg>
      <pc:sldChg chg="delSp">
        <pc:chgData name="" userId="c0157e2d48b29d9d" providerId="LiveId" clId="{41D039DC-A7E6-43DD-85A6-5E43797C9C35}" dt="2023-12-19T13:50:49.435" v="45" actId="478"/>
        <pc:sldMkLst>
          <pc:docMk/>
          <pc:sldMk cId="0" sldId="263"/>
        </pc:sldMkLst>
        <pc:picChg chg="del">
          <ac:chgData name="" userId="c0157e2d48b29d9d" providerId="LiveId" clId="{41D039DC-A7E6-43DD-85A6-5E43797C9C35}" dt="2023-12-19T13:50:49.435" v="45" actId="478"/>
          <ac:picMkLst>
            <pc:docMk/>
            <pc:sldMk cId="0" sldId="263"/>
            <ac:picMk id="5" creationId="{00000000-0000-0000-0000-000000000000}"/>
          </ac:picMkLst>
        </pc:picChg>
      </pc:sldChg>
      <pc:sldChg chg="ord">
        <pc:chgData name="" userId="c0157e2d48b29d9d" providerId="LiveId" clId="{41D039DC-A7E6-43DD-85A6-5E43797C9C35}" dt="2023-12-19T13:51:42.145" v="46"/>
        <pc:sldMkLst>
          <pc:docMk/>
          <pc:sldMk cId="0" sldId="264"/>
        </pc:sldMkLst>
      </pc:sldChg>
      <pc:sldChg chg="addSp delSp modSp">
        <pc:chgData name="" userId="c0157e2d48b29d9d" providerId="LiveId" clId="{41D039DC-A7E6-43DD-85A6-5E43797C9C35}" dt="2023-12-19T19:19:41.234" v="885" actId="1076"/>
        <pc:sldMkLst>
          <pc:docMk/>
          <pc:sldMk cId="0" sldId="265"/>
        </pc:sldMkLst>
        <pc:spChg chg="mod">
          <ac:chgData name="" userId="c0157e2d48b29d9d" providerId="LiveId" clId="{41D039DC-A7E6-43DD-85A6-5E43797C9C35}" dt="2023-12-19T19:19:41.234" v="885" actId="1076"/>
          <ac:spMkLst>
            <pc:docMk/>
            <pc:sldMk cId="0" sldId="265"/>
            <ac:spMk id="2" creationId="{00000000-0000-0000-0000-000000000000}"/>
          </ac:spMkLst>
        </pc:spChg>
        <pc:spChg chg="mod">
          <ac:chgData name="" userId="c0157e2d48b29d9d" providerId="LiveId" clId="{41D039DC-A7E6-43DD-85A6-5E43797C9C35}" dt="2023-12-19T19:19:36.298" v="884" actId="1076"/>
          <ac:spMkLst>
            <pc:docMk/>
            <pc:sldMk cId="0" sldId="265"/>
            <ac:spMk id="3" creationId="{00000000-0000-0000-0000-000000000000}"/>
          </ac:spMkLst>
        </pc:spChg>
        <pc:grpChg chg="del">
          <ac:chgData name="" userId="c0157e2d48b29d9d" providerId="LiveId" clId="{41D039DC-A7E6-43DD-85A6-5E43797C9C35}" dt="2023-12-19T18:30:43.191" v="757" actId="478"/>
          <ac:grpSpMkLst>
            <pc:docMk/>
            <pc:sldMk cId="0" sldId="265"/>
            <ac:grpSpMk id="4" creationId="{00000000-0000-0000-0000-000000000000}"/>
          </ac:grpSpMkLst>
        </pc:grpChg>
        <pc:picChg chg="add mod">
          <ac:chgData name="" userId="c0157e2d48b29d9d" providerId="LiveId" clId="{41D039DC-A7E6-43DD-85A6-5E43797C9C35}" dt="2023-12-19T19:19:29.283" v="883" actId="1076"/>
          <ac:picMkLst>
            <pc:docMk/>
            <pc:sldMk cId="0" sldId="265"/>
            <ac:picMk id="9" creationId="{47613503-9271-462C-8D76-D843C8789A0F}"/>
          </ac:picMkLst>
        </pc:picChg>
      </pc:sldChg>
      <pc:sldChg chg="addSp delSp modSp">
        <pc:chgData name="" userId="c0157e2d48b29d9d" providerId="LiveId" clId="{41D039DC-A7E6-43DD-85A6-5E43797C9C35}" dt="2023-12-19T19:28:18.013" v="948" actId="931"/>
        <pc:sldMkLst>
          <pc:docMk/>
          <pc:sldMk cId="0" sldId="266"/>
        </pc:sldMkLst>
        <pc:spChg chg="mod">
          <ac:chgData name="" userId="c0157e2d48b29d9d" providerId="LiveId" clId="{41D039DC-A7E6-43DD-85A6-5E43797C9C35}" dt="2023-12-19T19:28:16.105" v="943" actId="1076"/>
          <ac:spMkLst>
            <pc:docMk/>
            <pc:sldMk cId="0" sldId="266"/>
            <ac:spMk id="8" creationId="{00000000-0000-0000-0000-000000000000}"/>
          </ac:spMkLst>
        </pc:spChg>
        <pc:spChg chg="add del mod">
          <ac:chgData name="" userId="c0157e2d48b29d9d" providerId="LiveId" clId="{41D039DC-A7E6-43DD-85A6-5E43797C9C35}" dt="2023-12-19T19:28:14.122" v="938"/>
          <ac:spMkLst>
            <pc:docMk/>
            <pc:sldMk cId="0" sldId="266"/>
            <ac:spMk id="11" creationId="{7BC34F18-07E1-4020-8F0E-4D125E1BDB9D}"/>
          </ac:spMkLst>
        </pc:spChg>
        <pc:picChg chg="add del mod">
          <ac:chgData name="" userId="c0157e2d48b29d9d" providerId="LiveId" clId="{41D039DC-A7E6-43DD-85A6-5E43797C9C35}" dt="2023-12-19T19:28:18.013" v="948" actId="931"/>
          <ac:picMkLst>
            <pc:docMk/>
            <pc:sldMk cId="0" sldId="266"/>
            <ac:picMk id="10" creationId="{F52F4B48-0859-4FFE-BE55-CD138752E60C}"/>
          </ac:picMkLst>
        </pc:picChg>
      </pc:sldChg>
      <pc:sldChg chg="del">
        <pc:chgData name="" userId="c0157e2d48b29d9d" providerId="LiveId" clId="{41D039DC-A7E6-43DD-85A6-5E43797C9C35}" dt="2023-12-19T13:52:10.846" v="49" actId="2696"/>
        <pc:sldMkLst>
          <pc:docMk/>
          <pc:sldMk cId="285098413" sldId="268"/>
        </pc:sldMkLst>
      </pc:sldChg>
      <pc:sldChg chg="modSp add ord">
        <pc:chgData name="" userId="c0157e2d48b29d9d" providerId="LiveId" clId="{41D039DC-A7E6-43DD-85A6-5E43797C9C35}" dt="2023-12-19T14:51:51.410" v="376" actId="1076"/>
        <pc:sldMkLst>
          <pc:docMk/>
          <pc:sldMk cId="3960776310" sldId="269"/>
        </pc:sldMkLst>
        <pc:spChg chg="mod">
          <ac:chgData name="" userId="c0157e2d48b29d9d" providerId="LiveId" clId="{41D039DC-A7E6-43DD-85A6-5E43797C9C35}" dt="2023-12-19T13:52:21.897" v="61" actId="20577"/>
          <ac:spMkLst>
            <pc:docMk/>
            <pc:sldMk cId="3960776310" sldId="269"/>
            <ac:spMk id="2" creationId="{00000000-0000-0000-0000-000000000000}"/>
          </ac:spMkLst>
        </pc:spChg>
        <pc:spChg chg="mod">
          <ac:chgData name="" userId="c0157e2d48b29d9d" providerId="LiveId" clId="{41D039DC-A7E6-43DD-85A6-5E43797C9C35}" dt="2023-12-19T14:51:43.230" v="375" actId="12"/>
          <ac:spMkLst>
            <pc:docMk/>
            <pc:sldMk cId="3960776310" sldId="269"/>
            <ac:spMk id="11" creationId="{00000000-0000-0000-0000-000000000000}"/>
          </ac:spMkLst>
        </pc:spChg>
        <pc:grpChg chg="mod">
          <ac:chgData name="" userId="c0157e2d48b29d9d" providerId="LiveId" clId="{41D039DC-A7E6-43DD-85A6-5E43797C9C35}" dt="2023-12-19T14:51:51.410" v="376" actId="1076"/>
          <ac:grpSpMkLst>
            <pc:docMk/>
            <pc:sldMk cId="3960776310" sldId="269"/>
            <ac:grpSpMk id="3" creationId="{00000000-0000-0000-0000-000000000000}"/>
          </ac:grpSpMkLst>
        </pc:grpChg>
      </pc:sldChg>
      <pc:sldChg chg="add">
        <pc:chgData name="" userId="c0157e2d48b29d9d" providerId="LiveId" clId="{41D039DC-A7E6-43DD-85A6-5E43797C9C35}" dt="2023-12-19T13:54:19.718" v="62"/>
        <pc:sldMkLst>
          <pc:docMk/>
          <pc:sldMk cId="1527318710" sldId="270"/>
        </pc:sldMkLst>
      </pc:sldChg>
      <pc:sldChg chg="delSp modSp add ord">
        <pc:chgData name="" userId="c0157e2d48b29d9d" providerId="LiveId" clId="{41D039DC-A7E6-43DD-85A6-5E43797C9C35}" dt="2023-12-19T20:11:59.528" v="1061"/>
        <pc:sldMkLst>
          <pc:docMk/>
          <pc:sldMk cId="710617198" sldId="271"/>
        </pc:sldMkLst>
        <pc:spChg chg="del">
          <ac:chgData name="" userId="c0157e2d48b29d9d" providerId="LiveId" clId="{41D039DC-A7E6-43DD-85A6-5E43797C9C35}" dt="2023-12-19T18:07:34.182" v="701" actId="478"/>
          <ac:spMkLst>
            <pc:docMk/>
            <pc:sldMk cId="710617198" sldId="271"/>
            <ac:spMk id="12" creationId="{00000000-0000-0000-0000-000000000000}"/>
          </ac:spMkLst>
        </pc:spChg>
        <pc:graphicFrameChg chg="mod modGraphic">
          <ac:chgData name="" userId="c0157e2d48b29d9d" providerId="LiveId" clId="{41D039DC-A7E6-43DD-85A6-5E43797C9C35}" dt="2023-12-19T20:11:59.528" v="1061"/>
          <ac:graphicFrameMkLst>
            <pc:docMk/>
            <pc:sldMk cId="710617198" sldId="271"/>
            <ac:graphicFrameMk id="5" creationId="{3177EBA3-F66B-496B-ABAE-F078474F6F04}"/>
          </ac:graphicFrameMkLst>
        </pc:graphicFrameChg>
      </pc:sldChg>
      <pc:sldChg chg="modSp add ord">
        <pc:chgData name="" userId="c0157e2d48b29d9d" providerId="LiveId" clId="{41D039DC-A7E6-43DD-85A6-5E43797C9C35}" dt="2023-12-19T20:18:55.881" v="1080" actId="404"/>
        <pc:sldMkLst>
          <pc:docMk/>
          <pc:sldMk cId="897934574" sldId="272"/>
        </pc:sldMkLst>
        <pc:graphicFrameChg chg="mod modGraphic">
          <ac:chgData name="" userId="c0157e2d48b29d9d" providerId="LiveId" clId="{41D039DC-A7E6-43DD-85A6-5E43797C9C35}" dt="2023-12-19T20:18:55.881" v="1080" actId="404"/>
          <ac:graphicFrameMkLst>
            <pc:docMk/>
            <pc:sldMk cId="897934574" sldId="272"/>
            <ac:graphicFrameMk id="5" creationId="{3177EBA3-F66B-496B-ABAE-F078474F6F04}"/>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A0A3C-3220-4FFB-B2E0-CA8B930219C9}" type="datetimeFigureOut">
              <a:rPr lang="en-US" smtClean="0"/>
              <a:t>20-Dec-23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6837D-950A-439C-99B8-4F3F4367F09E}" type="slidenum">
              <a:rPr lang="en-US" smtClean="0"/>
              <a:t>‹#›</a:t>
            </a:fld>
            <a:endParaRPr lang="en-US"/>
          </a:p>
        </p:txBody>
      </p:sp>
    </p:spTree>
    <p:extLst>
      <p:ext uri="{BB962C8B-B14F-4D97-AF65-F5344CB8AC3E}">
        <p14:creationId xmlns:p14="http://schemas.microsoft.com/office/powerpoint/2010/main" val="4269909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D6837D-950A-439C-99B8-4F3F4367F09E}" type="slidenum">
              <a:rPr lang="en-US" smtClean="0"/>
              <a:t>3</a:t>
            </a:fld>
            <a:endParaRPr lang="en-US"/>
          </a:p>
        </p:txBody>
      </p:sp>
    </p:spTree>
    <p:extLst>
      <p:ext uri="{BB962C8B-B14F-4D97-AF65-F5344CB8AC3E}">
        <p14:creationId xmlns:p14="http://schemas.microsoft.com/office/powerpoint/2010/main" val="2827168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D6837D-950A-439C-99B8-4F3F4367F09E}" type="slidenum">
              <a:rPr lang="en-US" smtClean="0"/>
              <a:t>9</a:t>
            </a:fld>
            <a:endParaRPr lang="en-US"/>
          </a:p>
        </p:txBody>
      </p:sp>
    </p:spTree>
    <p:extLst>
      <p:ext uri="{BB962C8B-B14F-4D97-AF65-F5344CB8AC3E}">
        <p14:creationId xmlns:p14="http://schemas.microsoft.com/office/powerpoint/2010/main" val="2745333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20-Dec-23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20-Dec-23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20-Dec-23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20-Dec-23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20-Dec-23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20-Dec-23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20-Dec-23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20-Dec-23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20-Dec-23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AAE4D5">
                <a:alpha val="100000"/>
              </a:srgbClr>
            </a:gs>
            <a:gs pos="100000">
              <a:srgbClr val="73CFD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1696524" y="3411223"/>
            <a:ext cx="3371118" cy="3371118"/>
          </a:xfrm>
          <a:custGeom>
            <a:avLst/>
            <a:gdLst/>
            <a:ahLst/>
            <a:cxnLst/>
            <a:rect l="l" t="t" r="r" b="b"/>
            <a:pathLst>
              <a:path w="3371118" h="3371118">
                <a:moveTo>
                  <a:pt x="0" y="0"/>
                </a:moveTo>
                <a:lnTo>
                  <a:pt x="3371118" y="0"/>
                </a:lnTo>
                <a:lnTo>
                  <a:pt x="3371118" y="3371118"/>
                </a:lnTo>
                <a:lnTo>
                  <a:pt x="0" y="33711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696524" y="-444295"/>
            <a:ext cx="3371118" cy="3371118"/>
          </a:xfrm>
          <a:custGeom>
            <a:avLst/>
            <a:gdLst/>
            <a:ahLst/>
            <a:cxnLst/>
            <a:rect l="l" t="t" r="r" b="b"/>
            <a:pathLst>
              <a:path w="3371118" h="3371118">
                <a:moveTo>
                  <a:pt x="0" y="0"/>
                </a:moveTo>
                <a:lnTo>
                  <a:pt x="3371118" y="0"/>
                </a:lnTo>
                <a:lnTo>
                  <a:pt x="3371118" y="3371118"/>
                </a:lnTo>
                <a:lnTo>
                  <a:pt x="0" y="33711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a:off x="14923011" y="-53503"/>
            <a:ext cx="3364989" cy="3371118"/>
          </a:xfrm>
          <a:custGeom>
            <a:avLst/>
            <a:gdLst/>
            <a:ahLst/>
            <a:cxnLst/>
            <a:rect l="l" t="t" r="r" b="b"/>
            <a:pathLst>
              <a:path w="3364989" h="3371118">
                <a:moveTo>
                  <a:pt x="0" y="0"/>
                </a:moveTo>
                <a:lnTo>
                  <a:pt x="3364989" y="0"/>
                </a:lnTo>
                <a:lnTo>
                  <a:pt x="3364989" y="3371118"/>
                </a:lnTo>
                <a:lnTo>
                  <a:pt x="0" y="33711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5067642" y="3536813"/>
            <a:ext cx="3364989" cy="3279334"/>
          </a:xfrm>
          <a:custGeom>
            <a:avLst/>
            <a:gdLst/>
            <a:ahLst/>
            <a:cxnLst/>
            <a:rect l="l" t="t" r="r" b="b"/>
            <a:pathLst>
              <a:path w="3364989" h="3279334">
                <a:moveTo>
                  <a:pt x="0" y="0"/>
                </a:moveTo>
                <a:lnTo>
                  <a:pt x="3364989" y="0"/>
                </a:lnTo>
                <a:lnTo>
                  <a:pt x="3364989" y="3279335"/>
                </a:lnTo>
                <a:lnTo>
                  <a:pt x="0" y="32793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4978642" y="7079525"/>
            <a:ext cx="3364989" cy="3364989"/>
          </a:xfrm>
          <a:custGeom>
            <a:avLst/>
            <a:gdLst/>
            <a:ahLst/>
            <a:cxnLst/>
            <a:rect l="l" t="t" r="r" b="b"/>
            <a:pathLst>
              <a:path w="3364989" h="3364989">
                <a:moveTo>
                  <a:pt x="0" y="0"/>
                </a:moveTo>
                <a:lnTo>
                  <a:pt x="3364989" y="0"/>
                </a:lnTo>
                <a:lnTo>
                  <a:pt x="3364989" y="3364989"/>
                </a:lnTo>
                <a:lnTo>
                  <a:pt x="0" y="33649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1696524" y="7360177"/>
            <a:ext cx="3371118" cy="3371118"/>
          </a:xfrm>
          <a:custGeom>
            <a:avLst/>
            <a:gdLst/>
            <a:ahLst/>
            <a:cxnLst/>
            <a:rect l="l" t="t" r="r" b="b"/>
            <a:pathLst>
              <a:path w="3371118" h="3371118">
                <a:moveTo>
                  <a:pt x="0" y="0"/>
                </a:moveTo>
                <a:lnTo>
                  <a:pt x="3371118" y="0"/>
                </a:lnTo>
                <a:lnTo>
                  <a:pt x="3371118" y="3371118"/>
                </a:lnTo>
                <a:lnTo>
                  <a:pt x="0" y="33711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838200" y="3224007"/>
            <a:ext cx="16611600" cy="4249625"/>
          </a:xfrm>
          <a:prstGeom prst="rect">
            <a:avLst/>
          </a:prstGeom>
        </p:spPr>
        <p:txBody>
          <a:bodyPr wrap="square" lIns="0" tIns="0" rIns="0" bIns="0" rtlCol="0" anchor="t">
            <a:spAutoFit/>
          </a:bodyPr>
          <a:lstStyle/>
          <a:p>
            <a:pPr algn="ctr">
              <a:lnSpc>
                <a:spcPts val="11340"/>
              </a:lnSpc>
            </a:pPr>
            <a:r>
              <a:rPr lang="en-US" sz="6600" b="1" dirty="0">
                <a:latin typeface="Times New Roman" panose="02020603050405020304" pitchFamily="18" charset="0"/>
                <a:cs typeface="Times New Roman" panose="02020603050405020304" pitchFamily="18" charset="0"/>
              </a:rPr>
              <a:t>Speech Emotion Recognition Using LSTM (Long Short Term Memory)</a:t>
            </a:r>
          </a:p>
          <a:p>
            <a:pPr>
              <a:lnSpc>
                <a:spcPts val="11340"/>
              </a:lnSpc>
            </a:pPr>
            <a:endParaRPr lang="en-US" sz="8000" b="1" dirty="0">
              <a:solidFill>
                <a:srgbClr val="000000"/>
              </a:solidFill>
              <a:latin typeface="Bodoni MT Black" panose="02070A03080606020203"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AAE4D5">
                <a:alpha val="100000"/>
              </a:srgbClr>
            </a:gs>
            <a:gs pos="100000">
              <a:srgbClr val="73CFD1">
                <a:alpha val="100000"/>
              </a:srgbClr>
            </a:gs>
          </a:gsLst>
          <a:lin ang="0"/>
        </a:gra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177EBA3-F66B-496B-ABAE-F078474F6F04}"/>
              </a:ext>
            </a:extLst>
          </p:cNvPr>
          <p:cNvGraphicFramePr>
            <a:graphicFrameLocks noGrp="1"/>
          </p:cNvGraphicFramePr>
          <p:nvPr>
            <p:extLst>
              <p:ext uri="{D42A27DB-BD31-4B8C-83A1-F6EECF244321}">
                <p14:modId xmlns:p14="http://schemas.microsoft.com/office/powerpoint/2010/main" val="2401898746"/>
              </p:ext>
            </p:extLst>
          </p:nvPr>
        </p:nvGraphicFramePr>
        <p:xfrm>
          <a:off x="152400" y="190500"/>
          <a:ext cx="17907000" cy="9906000"/>
        </p:xfrm>
        <a:graphic>
          <a:graphicData uri="http://schemas.openxmlformats.org/drawingml/2006/table">
            <a:tbl>
              <a:tblPr firstRow="1" bandRow="1">
                <a:tableStyleId>{D7AC3CCA-C797-4891-BE02-D94E43425B78}</a:tableStyleId>
              </a:tblPr>
              <a:tblGrid>
                <a:gridCol w="4999121">
                  <a:extLst>
                    <a:ext uri="{9D8B030D-6E8A-4147-A177-3AD203B41FA5}">
                      <a16:colId xmlns:a16="http://schemas.microsoft.com/office/drawing/2014/main" val="2984617323"/>
                    </a:ext>
                  </a:extLst>
                </a:gridCol>
                <a:gridCol w="3382879">
                  <a:extLst>
                    <a:ext uri="{9D8B030D-6E8A-4147-A177-3AD203B41FA5}">
                      <a16:colId xmlns:a16="http://schemas.microsoft.com/office/drawing/2014/main" val="1365775708"/>
                    </a:ext>
                  </a:extLst>
                </a:gridCol>
                <a:gridCol w="2941721">
                  <a:extLst>
                    <a:ext uri="{9D8B030D-6E8A-4147-A177-3AD203B41FA5}">
                      <a16:colId xmlns:a16="http://schemas.microsoft.com/office/drawing/2014/main" val="751927681"/>
                    </a:ext>
                  </a:extLst>
                </a:gridCol>
                <a:gridCol w="3549449">
                  <a:extLst>
                    <a:ext uri="{9D8B030D-6E8A-4147-A177-3AD203B41FA5}">
                      <a16:colId xmlns:a16="http://schemas.microsoft.com/office/drawing/2014/main" val="3318692340"/>
                    </a:ext>
                  </a:extLst>
                </a:gridCol>
                <a:gridCol w="3033830">
                  <a:extLst>
                    <a:ext uri="{9D8B030D-6E8A-4147-A177-3AD203B41FA5}">
                      <a16:colId xmlns:a16="http://schemas.microsoft.com/office/drawing/2014/main" val="2479234233"/>
                    </a:ext>
                  </a:extLst>
                </a:gridCol>
              </a:tblGrid>
              <a:tr h="1284447">
                <a:tc>
                  <a:txBody>
                    <a:bodyPr/>
                    <a:lstStyle/>
                    <a:p>
                      <a:pPr algn="ctr"/>
                      <a:r>
                        <a:rPr lang="en-US" sz="3200" dirty="0">
                          <a:latin typeface="Times New Roman" panose="02020603050405020304" pitchFamily="18" charset="0"/>
                          <a:cs typeface="Times New Roman" panose="02020603050405020304" pitchFamily="18" charset="0"/>
                        </a:rPr>
                        <a:t>  Reference</a:t>
                      </a:r>
                    </a:p>
                  </a:txBody>
                  <a:tcPr/>
                </a:tc>
                <a:tc>
                  <a:txBody>
                    <a:bodyPr/>
                    <a:lstStyle/>
                    <a:p>
                      <a:pPr algn="ctr"/>
                      <a:r>
                        <a:rPr lang="en-US" sz="3200" dirty="0">
                          <a:latin typeface="Times New Roman" panose="02020603050405020304" pitchFamily="18" charset="0"/>
                          <a:cs typeface="Times New Roman" panose="02020603050405020304" pitchFamily="18" charset="0"/>
                        </a:rPr>
                        <a:t>Title</a:t>
                      </a:r>
                    </a:p>
                  </a:txBody>
                  <a:tcPr/>
                </a:tc>
                <a:tc>
                  <a:txBody>
                    <a:bodyPr/>
                    <a:lstStyle/>
                    <a:p>
                      <a:pPr algn="ctr"/>
                      <a:r>
                        <a:rPr lang="en-US" sz="3200" dirty="0">
                          <a:latin typeface="Times New Roman" panose="02020603050405020304" pitchFamily="18" charset="0"/>
                          <a:cs typeface="Times New Roman" panose="02020603050405020304" pitchFamily="18" charset="0"/>
                        </a:rPr>
                        <a:t>Methodology</a:t>
                      </a:r>
                    </a:p>
                  </a:txBody>
                  <a:tcPr/>
                </a:tc>
                <a:tc>
                  <a:txBody>
                    <a:bodyPr/>
                    <a:lstStyle/>
                    <a:p>
                      <a:pPr algn="ctr"/>
                      <a:r>
                        <a:rPr lang="en-US" sz="3200" dirty="0">
                          <a:latin typeface="Times New Roman" panose="02020603050405020304" pitchFamily="18" charset="0"/>
                          <a:cs typeface="Times New Roman" panose="02020603050405020304" pitchFamily="18" charset="0"/>
                        </a:rPr>
                        <a:t>Result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Challenges</a:t>
                      </a: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81170754"/>
                  </a:ext>
                </a:extLst>
              </a:tr>
              <a:tr h="2691665">
                <a:tc>
                  <a:txBody>
                    <a:bodyPr/>
                    <a:lstStyle/>
                    <a:p>
                      <a:pPr algn="just"/>
                      <a:r>
                        <a:rPr lang="en-US" sz="2400" b="1" dirty="0">
                          <a:latin typeface="Times New Roman" panose="02020603050405020304" pitchFamily="18" charset="0"/>
                          <a:cs typeface="Times New Roman" panose="02020603050405020304" pitchFamily="18" charset="0"/>
                        </a:rPr>
                        <a:t>[4] </a:t>
                      </a:r>
                      <a:r>
                        <a:rPr lang="en-US" sz="2400" dirty="0">
                          <a:latin typeface="Times New Roman" panose="02020603050405020304" pitchFamily="18" charset="0"/>
                          <a:cs typeface="Times New Roman" panose="02020603050405020304" pitchFamily="18" charset="0"/>
                        </a:rPr>
                        <a:t>Babak </a:t>
                      </a:r>
                      <a:r>
                        <a:rPr lang="en-US" sz="2400" dirty="0" err="1">
                          <a:latin typeface="Times New Roman" panose="02020603050405020304" pitchFamily="18" charset="0"/>
                          <a:cs typeface="Times New Roman" panose="02020603050405020304" pitchFamily="18" charset="0"/>
                        </a:rPr>
                        <a:t>Joze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Abbaschian</a:t>
                      </a:r>
                      <a:r>
                        <a:rPr lang="en-US" sz="2400" dirty="0">
                          <a:latin typeface="Times New Roman" panose="02020603050405020304" pitchFamily="18" charset="0"/>
                          <a:cs typeface="Times New Roman" panose="02020603050405020304" pitchFamily="18" charset="0"/>
                        </a:rPr>
                        <a:t>, Daniel Sierra-Sosa, and Adel </a:t>
                      </a:r>
                      <a:r>
                        <a:rPr lang="en-US" sz="2400" dirty="0" err="1">
                          <a:latin typeface="Times New Roman" panose="02020603050405020304" pitchFamily="18" charset="0"/>
                          <a:cs typeface="Times New Roman" panose="02020603050405020304" pitchFamily="18" charset="0"/>
                        </a:rPr>
                        <a:t>Elmaghraby</a:t>
                      </a:r>
                      <a:r>
                        <a:rPr lang="en-US" sz="2400" dirty="0">
                          <a:latin typeface="Times New Roman" panose="02020603050405020304" pitchFamily="18" charset="0"/>
                          <a:cs typeface="Times New Roman" panose="02020603050405020304" pitchFamily="18" charset="0"/>
                        </a:rPr>
                        <a:t>. Deep learning techniques for speech emotion recognition, from databases to models. Sensors, 21(4):1249, 2021. </a:t>
                      </a:r>
                    </a:p>
                  </a:txBody>
                  <a:tcPr/>
                </a:tc>
                <a:tc>
                  <a:txBody>
                    <a:bodyPr/>
                    <a:lstStyle/>
                    <a:p>
                      <a:pPr algn="l"/>
                      <a:r>
                        <a:rPr lang="en-US" sz="2400" b="0" i="0" dirty="0">
                          <a:solidFill>
                            <a:srgbClr val="212121"/>
                          </a:solidFill>
                          <a:effectLst/>
                          <a:latin typeface="Times New Roman" panose="02020603050405020304" pitchFamily="18" charset="0"/>
                          <a:cs typeface="Times New Roman" panose="02020603050405020304" pitchFamily="18" charset="0"/>
                        </a:rPr>
                        <a:t>Deep Learning Techniques for Speech Emotion Recognition, from Databases to Models</a:t>
                      </a:r>
                    </a:p>
                    <a:p>
                      <a:pPr algn="l"/>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a:latin typeface="Times New Roman" panose="02020603050405020304" pitchFamily="18" charset="0"/>
                          <a:cs typeface="Times New Roman" panose="02020603050405020304" pitchFamily="18" charset="0"/>
                        </a:rPr>
                        <a:t>MFCC</a:t>
                      </a:r>
                    </a:p>
                  </a:txBody>
                  <a:tcPr/>
                </a:tc>
                <a:tc>
                  <a:txBody>
                    <a:bodyPr/>
                    <a:lstStyle/>
                    <a:p>
                      <a:r>
                        <a:rPr lang="en-US" sz="2800" dirty="0">
                          <a:latin typeface="Times New Roman" panose="02020603050405020304" pitchFamily="18" charset="0"/>
                          <a:cs typeface="Times New Roman" panose="02020603050405020304" pitchFamily="18" charset="0"/>
                        </a:rPr>
                        <a:t>MFCC -&gt; 93.75%</a:t>
                      </a:r>
                    </a:p>
                  </a:txBody>
                  <a:tcPr/>
                </a:tc>
                <a:tc>
                  <a:txBody>
                    <a:bodyPr/>
                    <a:lstStyle/>
                    <a:p>
                      <a:pPr marL="342900" indent="-342900" algn="l">
                        <a:buFont typeface="Arial" panose="020B0604020202020204" pitchFamily="34" charset="0"/>
                        <a:buChar char="•"/>
                      </a:pP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Limited availability of datasets </a:t>
                      </a:r>
                    </a:p>
                    <a:p>
                      <a:pPr marL="342900" indent="-342900" algn="l">
                        <a:buFont typeface="Arial" panose="020B0604020202020204" pitchFamily="34" charset="0"/>
                        <a:buChar char="•"/>
                      </a:pP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Cultural affect the emotional feeling</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81755963"/>
                  </a:ext>
                </a:extLst>
              </a:tr>
              <a:tr h="2745319">
                <a:tc>
                  <a:txBody>
                    <a:bodyPr/>
                    <a:lstStyle/>
                    <a:p>
                      <a:pPr algn="just"/>
                      <a:r>
                        <a:rPr lang="en-US" sz="2400" b="1" dirty="0">
                          <a:latin typeface="Times New Roman" panose="02020603050405020304" pitchFamily="18" charset="0"/>
                          <a:cs typeface="Times New Roman" panose="02020603050405020304" pitchFamily="18" charset="0"/>
                        </a:rPr>
                        <a:t>[5] </a:t>
                      </a:r>
                      <a:r>
                        <a:rPr lang="en-US" sz="2400" dirty="0">
                          <a:latin typeface="Times New Roman" panose="02020603050405020304" pitchFamily="18" charset="0"/>
                          <a:cs typeface="Times New Roman" panose="02020603050405020304" pitchFamily="18" charset="0"/>
                        </a:rPr>
                        <a:t>Manas Jain, Shruthi Narayan, Pratibha Balaji, Abhijit </a:t>
                      </a:r>
                      <a:r>
                        <a:rPr lang="en-US" sz="2400" dirty="0" err="1">
                          <a:latin typeface="Times New Roman" panose="02020603050405020304" pitchFamily="18" charset="0"/>
                          <a:cs typeface="Times New Roman" panose="02020603050405020304" pitchFamily="18" charset="0"/>
                        </a:rPr>
                        <a:t>Bhowmick</a:t>
                      </a:r>
                      <a:r>
                        <a:rPr lang="en-US" sz="2400" dirty="0">
                          <a:latin typeface="Times New Roman" panose="02020603050405020304" pitchFamily="18" charset="0"/>
                          <a:cs typeface="Times New Roman" panose="02020603050405020304" pitchFamily="18" charset="0"/>
                        </a:rPr>
                        <a:t>, Ra </a:t>
                      </a:r>
                      <a:r>
                        <a:rPr lang="en-US" sz="2400" dirty="0" err="1">
                          <a:latin typeface="Times New Roman" panose="02020603050405020304" pitchFamily="18" charset="0"/>
                          <a:cs typeface="Times New Roman" panose="02020603050405020304" pitchFamily="18" charset="0"/>
                        </a:rPr>
                        <a:t>jesh</a:t>
                      </a:r>
                      <a:r>
                        <a:rPr lang="en-US" sz="2400" dirty="0">
                          <a:latin typeface="Times New Roman" panose="02020603050405020304" pitchFamily="18" charset="0"/>
                          <a:cs typeface="Times New Roman" panose="02020603050405020304" pitchFamily="18" charset="0"/>
                        </a:rPr>
                        <a:t> Kumar Muthu, et al. Speech emotion recognition using support vector machine. </a:t>
                      </a:r>
                      <a:r>
                        <a:rPr lang="en-US" sz="2400" dirty="0" err="1">
                          <a:latin typeface="Times New Roman" panose="02020603050405020304" pitchFamily="18" charset="0"/>
                          <a:cs typeface="Times New Roman" panose="02020603050405020304" pitchFamily="18" charset="0"/>
                        </a:rPr>
                        <a:t>arXiv</a:t>
                      </a:r>
                      <a:r>
                        <a:rPr lang="en-US" sz="2400" dirty="0">
                          <a:latin typeface="Times New Roman" panose="02020603050405020304" pitchFamily="18" charset="0"/>
                          <a:cs typeface="Times New Roman" panose="02020603050405020304" pitchFamily="18" charset="0"/>
                        </a:rPr>
                        <a:t> preprint arXiv:2002.07590, 2020.</a:t>
                      </a:r>
                    </a:p>
                  </a:txBody>
                  <a:tcPr/>
                </a:tc>
                <a:tc>
                  <a:txBody>
                    <a:bodyPr/>
                    <a:lstStyle/>
                    <a:p>
                      <a:pPr algn="l"/>
                      <a:r>
                        <a:rPr lang="en-US" sz="2400" dirty="0">
                          <a:latin typeface="Times New Roman" panose="02020603050405020304" pitchFamily="18" charset="0"/>
                          <a:cs typeface="Times New Roman" panose="02020603050405020304" pitchFamily="18" charset="0"/>
                        </a:rPr>
                        <a:t>Speech Emotion Recognition using Support Vector Machine</a:t>
                      </a:r>
                    </a:p>
                  </a:txBody>
                  <a:tcPr/>
                </a:tc>
                <a:tc>
                  <a:txBody>
                    <a:bodyPr/>
                    <a:lstStyle/>
                    <a:p>
                      <a:pPr algn="ctr"/>
                      <a:r>
                        <a:rPr lang="en-US" sz="2800" dirty="0">
                          <a:latin typeface="Times New Roman" panose="02020603050405020304" pitchFamily="18" charset="0"/>
                          <a:cs typeface="Times New Roman" panose="02020603050405020304" pitchFamily="18" charset="0"/>
                        </a:rPr>
                        <a:t>MFCC</a:t>
                      </a:r>
                    </a:p>
                    <a:p>
                      <a:pPr algn="ctr"/>
                      <a:r>
                        <a:rPr lang="en-US" sz="2800" dirty="0">
                          <a:latin typeface="Times New Roman" panose="02020603050405020304" pitchFamily="18" charset="0"/>
                          <a:cs typeface="Times New Roman" panose="02020603050405020304" pitchFamily="18" charset="0"/>
                        </a:rPr>
                        <a:t>SVM</a:t>
                      </a:r>
                    </a:p>
                  </a:txBody>
                  <a:tcPr/>
                </a:tc>
                <a:tc>
                  <a:txBody>
                    <a:bodyPr/>
                    <a:lstStyle/>
                    <a:p>
                      <a:r>
                        <a:rPr lang="en-US" sz="2800" dirty="0">
                          <a:latin typeface="Times New Roman" panose="02020603050405020304" pitchFamily="18" charset="0"/>
                          <a:cs typeface="Times New Roman" panose="02020603050405020304" pitchFamily="18" charset="0"/>
                        </a:rPr>
                        <a:t>MFCC -&gt; 72.785%</a:t>
                      </a:r>
                    </a:p>
                    <a:p>
                      <a:r>
                        <a:rPr lang="en-US" sz="2800" dirty="0">
                          <a:latin typeface="Times New Roman" panose="02020603050405020304" pitchFamily="18" charset="0"/>
                          <a:cs typeface="Times New Roman" panose="02020603050405020304" pitchFamily="18" charset="0"/>
                        </a:rPr>
                        <a:t>SVM -&gt; 85.085 %</a:t>
                      </a:r>
                    </a:p>
                  </a:txBody>
                  <a:tcPr/>
                </a:tc>
                <a:tc>
                  <a:txBody>
                    <a:bodyPr/>
                    <a:lstStyle/>
                    <a:p>
                      <a:pPr marL="342900" indent="-342900">
                        <a:buFont typeface="Arial" panose="020B0604020202020204" pitchFamily="34" charset="0"/>
                        <a:buChar char="•"/>
                      </a:pP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Limited dataset</a:t>
                      </a:r>
                    </a:p>
                    <a:p>
                      <a:pPr marL="342900" indent="-342900">
                        <a:buFont typeface="Arial" panose="020B0604020202020204" pitchFamily="34" charset="0"/>
                        <a:buChar char="•"/>
                      </a:pP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Classifier selection</a:t>
                      </a:r>
                      <a:endParaRPr lang="en-US" sz="2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32710089"/>
                  </a:ext>
                </a:extLst>
              </a:tr>
              <a:tr h="3184569">
                <a:tc>
                  <a:txBody>
                    <a:bodyPr/>
                    <a:lstStyle/>
                    <a:p>
                      <a:pPr algn="just"/>
                      <a:r>
                        <a:rPr lang="en-US" sz="2400" b="1" dirty="0">
                          <a:latin typeface="Times New Roman" panose="02020603050405020304" pitchFamily="18" charset="0"/>
                          <a:cs typeface="Times New Roman" panose="02020603050405020304" pitchFamily="18" charset="0"/>
                        </a:rPr>
                        <a:t>[6] </a:t>
                      </a:r>
                      <a:r>
                        <a:rPr lang="en-US" sz="2400" dirty="0">
                          <a:latin typeface="Times New Roman" panose="02020603050405020304" pitchFamily="18" charset="0"/>
                          <a:cs typeface="Times New Roman" panose="02020603050405020304" pitchFamily="18" charset="0"/>
                        </a:rPr>
                        <a:t>Li-Wei Chen and Alexander </a:t>
                      </a:r>
                      <a:r>
                        <a:rPr lang="en-US" sz="2400" dirty="0" err="1">
                          <a:latin typeface="Times New Roman" panose="02020603050405020304" pitchFamily="18" charset="0"/>
                          <a:cs typeface="Times New Roman" panose="02020603050405020304" pitchFamily="18" charset="0"/>
                        </a:rPr>
                        <a:t>Rudnicky</a:t>
                      </a:r>
                      <a:r>
                        <a:rPr lang="en-US" sz="2400" dirty="0">
                          <a:latin typeface="Times New Roman" panose="02020603050405020304" pitchFamily="18" charset="0"/>
                          <a:cs typeface="Times New Roman" panose="02020603050405020304" pitchFamily="18" charset="0"/>
                        </a:rPr>
                        <a:t>. Exploring wav2vec 2.0 fine tun </a:t>
                      </a:r>
                      <a:r>
                        <a:rPr lang="en-US" sz="2400" dirty="0" err="1">
                          <a:latin typeface="Times New Roman" panose="02020603050405020304" pitchFamily="18" charset="0"/>
                          <a:cs typeface="Times New Roman" panose="02020603050405020304" pitchFamily="18" charset="0"/>
                        </a:rPr>
                        <a:t>ing</a:t>
                      </a:r>
                      <a:r>
                        <a:rPr lang="en-US" sz="2400" dirty="0">
                          <a:latin typeface="Times New Roman" panose="02020603050405020304" pitchFamily="18" charset="0"/>
                          <a:cs typeface="Times New Roman" panose="02020603050405020304" pitchFamily="18" charset="0"/>
                        </a:rPr>
                        <a:t> for improved speech emotion recognition. In ICASSP 2023-2023 IEEE International Conference on Acoustics, Speech and Signal Processing (ICASSP), pages 1–5. IEEE, 2023.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dirty="0">
                          <a:solidFill>
                            <a:srgbClr val="111111"/>
                          </a:solidFill>
                          <a:effectLst/>
                          <a:latin typeface="Times New Roman" panose="02020603050405020304" pitchFamily="18" charset="0"/>
                          <a:ea typeface="Calibri" panose="020F0502020204030204" pitchFamily="34" charset="0"/>
                          <a:cs typeface="Times New Roman" panose="02020603050405020304" pitchFamily="18" charset="0"/>
                        </a:rPr>
                        <a:t>Exploring Wav2vec 2.0 Fine Tuning for Improved Speech Emotion Recognition</a:t>
                      </a:r>
                    </a:p>
                    <a:p>
                      <a:endParaRPr lang="en-US" sz="2400" b="0" dirty="0">
                        <a:latin typeface="Times New Roman" panose="02020603050405020304" pitchFamily="18" charset="0"/>
                        <a:cs typeface="Times New Roman" panose="02020603050405020304" pitchFamily="18" charset="0"/>
                      </a:endParaRPr>
                    </a:p>
                  </a:txBody>
                  <a:tcPr/>
                </a:tc>
                <a:tc>
                  <a:txBody>
                    <a:bodyPr/>
                    <a:lstStyle/>
                    <a:p>
                      <a:pPr algn="ct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wav2vec 2.0 </a:t>
                      </a:r>
                      <a:endParaRPr lang="en-US" dirty="0">
                        <a:latin typeface="Times New Roman" panose="02020603050405020304" pitchFamily="18" charset="0"/>
                        <a:cs typeface="Times New Roman" panose="02020603050405020304" pitchFamily="18" charset="0"/>
                      </a:endParaRPr>
                    </a:p>
                  </a:txBody>
                  <a:tcPr/>
                </a:tc>
                <a:tc>
                  <a:txBody>
                    <a:bodyPr/>
                    <a:lstStyle/>
                    <a:p>
                      <a:r>
                        <a:rPr lang="en-US" sz="2800" dirty="0">
                          <a:latin typeface="Times New Roman" panose="02020603050405020304" pitchFamily="18" charset="0"/>
                          <a:cs typeface="Times New Roman" panose="02020603050405020304" pitchFamily="18" charset="0"/>
                        </a:rPr>
                        <a:t>pretrained models -&gt; wav2vec 2.0 -&gt; 74.3%</a:t>
                      </a:r>
                    </a:p>
                  </a:txBody>
                  <a:tcPr/>
                </a:tc>
                <a:tc>
                  <a:txBody>
                    <a:bodyPr/>
                    <a:lstStyle/>
                    <a:p>
                      <a:pPr marL="342900" indent="-342900">
                        <a:buFont typeface="Arial" panose="020B0604020202020204" pitchFamily="34" charset="0"/>
                        <a:buChar char="•"/>
                      </a:pP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Overfitting</a:t>
                      </a:r>
                    </a:p>
                    <a:p>
                      <a:pPr marL="342900" indent="-342900">
                        <a:buFont typeface="Arial" panose="020B0604020202020204" pitchFamily="34" charset="0"/>
                        <a:buChar char="•"/>
                      </a:pP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Data efficiency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80054385"/>
                  </a:ext>
                </a:extLst>
              </a:tr>
            </a:tbl>
          </a:graphicData>
        </a:graphic>
      </p:graphicFrame>
    </p:spTree>
    <p:extLst>
      <p:ext uri="{BB962C8B-B14F-4D97-AF65-F5344CB8AC3E}">
        <p14:creationId xmlns:p14="http://schemas.microsoft.com/office/powerpoint/2010/main" val="897934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AAE4D5">
                <a:alpha val="100000"/>
              </a:srgbClr>
            </a:gs>
            <a:gs pos="100000">
              <a:srgbClr val="73CFD1">
                <a:alpha val="100000"/>
              </a:srgbClr>
            </a:gs>
          </a:gsLst>
          <a:lin ang="0"/>
        </a:gradFill>
        <a:effectLst/>
      </p:bgPr>
    </p:bg>
    <p:spTree>
      <p:nvGrpSpPr>
        <p:cNvPr id="1" name=""/>
        <p:cNvGrpSpPr/>
        <p:nvPr/>
      </p:nvGrpSpPr>
      <p:grpSpPr>
        <a:xfrm>
          <a:off x="0" y="0"/>
          <a:ext cx="0" cy="0"/>
          <a:chOff x="0" y="0"/>
          <a:chExt cx="0" cy="0"/>
        </a:xfrm>
      </p:grpSpPr>
      <p:sp>
        <p:nvSpPr>
          <p:cNvPr id="3" name="TextBox 3"/>
          <p:cNvSpPr txBox="1"/>
          <p:nvPr/>
        </p:nvSpPr>
        <p:spPr>
          <a:xfrm>
            <a:off x="441960" y="559001"/>
            <a:ext cx="4392712" cy="1008674"/>
          </a:xfrm>
          <a:prstGeom prst="rect">
            <a:avLst/>
          </a:prstGeom>
        </p:spPr>
        <p:txBody>
          <a:bodyPr wrap="square" lIns="0" tIns="0" rIns="0" bIns="0" rtlCol="0" anchor="t">
            <a:spAutoFit/>
          </a:bodyPr>
          <a:lstStyle/>
          <a:p>
            <a:pPr>
              <a:lnSpc>
                <a:spcPts val="8775"/>
              </a:lnSpc>
            </a:pPr>
            <a:r>
              <a:rPr lang="en-US" sz="5400" b="1" dirty="0">
                <a:solidFill>
                  <a:srgbClr val="000000"/>
                </a:solidFill>
                <a:latin typeface="Times New Roman" panose="02020603050405020304" pitchFamily="18" charset="0"/>
                <a:cs typeface="Times New Roman" panose="02020603050405020304" pitchFamily="18" charset="0"/>
              </a:rPr>
              <a:t>Dataset</a:t>
            </a:r>
          </a:p>
        </p:txBody>
      </p:sp>
      <p:sp>
        <p:nvSpPr>
          <p:cNvPr id="2" name="TextBox 1"/>
          <p:cNvSpPr txBox="1"/>
          <p:nvPr/>
        </p:nvSpPr>
        <p:spPr>
          <a:xfrm>
            <a:off x="441960" y="2019300"/>
            <a:ext cx="17449800" cy="5913157"/>
          </a:xfrm>
          <a:prstGeom prst="rect">
            <a:avLst/>
          </a:prstGeom>
          <a:noFill/>
        </p:spPr>
        <p:txBody>
          <a:bodyPr wrap="square" rtlCol="0">
            <a:spAutoFit/>
          </a:bodyPr>
          <a:lstStyle/>
          <a:p>
            <a:pPr algn="just">
              <a:lnSpc>
                <a:spcPct val="150000"/>
              </a:lnSpc>
            </a:pPr>
            <a:r>
              <a:rPr lang="en-US" sz="3200" b="1" dirty="0">
                <a:latin typeface="Times New Roman" panose="02020603050405020304" pitchFamily="18" charset="0"/>
                <a:cs typeface="Times New Roman" panose="02020603050405020304" pitchFamily="18" charset="0"/>
              </a:rPr>
              <a:t>RAVDESS (Ryerson Audio-Visual Database of Emotional Speech and Song):</a:t>
            </a:r>
            <a:endParaRPr lang="en-US" sz="3200" dirty="0">
              <a:latin typeface="Times New Roman" panose="02020603050405020304" pitchFamily="18" charset="0"/>
              <a:cs typeface="Times New Roman" panose="02020603050405020304" pitchFamily="18" charset="0"/>
            </a:endParaRPr>
          </a:p>
          <a:p>
            <a:pPr lvl="1" algn="just">
              <a:lnSpc>
                <a:spcPct val="150000"/>
              </a:lnSpc>
            </a:pPr>
            <a:r>
              <a:rPr lang="en-US" sz="3200" dirty="0">
                <a:latin typeface="Times New Roman" panose="02020603050405020304" pitchFamily="18" charset="0"/>
                <a:cs typeface="Times New Roman" panose="02020603050405020304" pitchFamily="18" charset="0"/>
              </a:rPr>
              <a:t>RAVDESS is a widely used dataset for speech emotion recognition. It contains speech recordings with various emotions (happy, sad, neutral, etc.) spoken by both actors and actresses. The dataset also includes song samples. Each file is labeled with the corresponding emotion.</a:t>
            </a:r>
          </a:p>
          <a:p>
            <a:pPr algn="just">
              <a:lnSpc>
                <a:spcPct val="150000"/>
              </a:lnSpc>
            </a:pPr>
            <a:r>
              <a:rPr lang="en-US" sz="3200" b="1" dirty="0">
                <a:latin typeface="Times New Roman" panose="02020603050405020304" pitchFamily="18" charset="0"/>
                <a:cs typeface="Times New Roman" panose="02020603050405020304" pitchFamily="18" charset="0"/>
              </a:rPr>
              <a:t>TESS (Toronto Emotional Speech Set):</a:t>
            </a:r>
            <a:endParaRPr lang="en-US" sz="3200" dirty="0">
              <a:latin typeface="Times New Roman" panose="02020603050405020304" pitchFamily="18" charset="0"/>
              <a:cs typeface="Times New Roman" panose="02020603050405020304" pitchFamily="18" charset="0"/>
            </a:endParaRPr>
          </a:p>
          <a:p>
            <a:pPr lvl="1" algn="just">
              <a:lnSpc>
                <a:spcPct val="150000"/>
              </a:lnSpc>
            </a:pPr>
            <a:r>
              <a:rPr lang="en-US" sz="3200" dirty="0">
                <a:latin typeface="Times New Roman" panose="02020603050405020304" pitchFamily="18" charset="0"/>
                <a:cs typeface="Times New Roman" panose="02020603050405020304" pitchFamily="18" charset="0"/>
              </a:rPr>
              <a:t>TESS is a dataset that includes emotional speech recordings performed by two actresses. It covers a range of emotions, such as anger, disgust, fear, happiness, sadness, surprise, and neutral. TESS is commonly used for research in speech emotion recognition.</a:t>
            </a:r>
          </a:p>
        </p:txBody>
      </p:sp>
      <p:sp>
        <p:nvSpPr>
          <p:cNvPr id="4" name="TextBox 3"/>
          <p:cNvSpPr txBox="1"/>
          <p:nvPr/>
        </p:nvSpPr>
        <p:spPr>
          <a:xfrm>
            <a:off x="0" y="8039100"/>
            <a:ext cx="17754600" cy="1481175"/>
          </a:xfrm>
          <a:prstGeom prst="rect">
            <a:avLst/>
          </a:prstGeom>
          <a:noFill/>
        </p:spPr>
        <p:txBody>
          <a:bodyPr wrap="square" rtlCol="0">
            <a:spAutoFit/>
          </a:bodyPr>
          <a:lstStyle/>
          <a:p>
            <a:pPr lvl="1" algn="just">
              <a:lnSpc>
                <a:spcPct val="150000"/>
              </a:lnSpc>
            </a:pPr>
            <a:r>
              <a:rPr lang="en-US" sz="3200" b="1" dirty="0">
                <a:latin typeface="Times New Roman" panose="02020603050405020304" pitchFamily="18" charset="0"/>
                <a:cs typeface="Times New Roman" panose="02020603050405020304" pitchFamily="18" charset="0"/>
              </a:rPr>
              <a:t>Combined RAVDESS and TESS Dataset: </a:t>
            </a:r>
          </a:p>
          <a:p>
            <a:pPr lvl="1" algn="just">
              <a:lnSpc>
                <a:spcPct val="150000"/>
              </a:lnSpc>
            </a:pPr>
            <a:r>
              <a:rPr lang="en-US" sz="3200" dirty="0">
                <a:latin typeface="Times New Roman" panose="02020603050405020304" pitchFamily="18" charset="0"/>
                <a:cs typeface="Times New Roman" panose="02020603050405020304" pitchFamily="18" charset="0"/>
              </a:rPr>
              <a:t>     RAVDESS dataset contains 1200 and TESS dataset contains 1800. And combine dataset is 3000.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AAE4D5">
                <a:alpha val="100000"/>
              </a:srgbClr>
            </a:gs>
            <a:gs pos="100000">
              <a:srgbClr val="73CFD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088434" y="-1142166"/>
            <a:ext cx="4341732" cy="4341732"/>
          </a:xfrm>
          <a:custGeom>
            <a:avLst/>
            <a:gdLst/>
            <a:ahLst/>
            <a:cxnLst/>
            <a:rect l="l" t="t" r="r" b="b"/>
            <a:pathLst>
              <a:path w="4341732" h="4341732">
                <a:moveTo>
                  <a:pt x="0" y="0"/>
                </a:moveTo>
                <a:lnTo>
                  <a:pt x="4341732" y="0"/>
                </a:lnTo>
                <a:lnTo>
                  <a:pt x="4341732" y="4341732"/>
                </a:lnTo>
                <a:lnTo>
                  <a:pt x="0" y="43417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33400" y="800100"/>
            <a:ext cx="7618549" cy="679673"/>
          </a:xfrm>
          <a:prstGeom prst="rect">
            <a:avLst/>
          </a:prstGeom>
        </p:spPr>
        <p:txBody>
          <a:bodyPr wrap="square" lIns="0" tIns="0" rIns="0" bIns="0" rtlCol="0" anchor="t">
            <a:spAutoFit/>
          </a:bodyPr>
          <a:lstStyle/>
          <a:p>
            <a:pPr algn="ctr">
              <a:lnSpc>
                <a:spcPts val="5265"/>
              </a:lnSpc>
            </a:pPr>
            <a:r>
              <a:rPr lang="en-US" sz="5400" b="1" dirty="0">
                <a:solidFill>
                  <a:srgbClr val="000000"/>
                </a:solidFill>
                <a:latin typeface="Times New Roman" panose="02020603050405020304" pitchFamily="18" charset="0"/>
                <a:cs typeface="Times New Roman" panose="02020603050405020304" pitchFamily="18" charset="0"/>
              </a:rPr>
              <a:t>Proposed Methodology</a:t>
            </a:r>
          </a:p>
        </p:txBody>
      </p:sp>
      <p:sp>
        <p:nvSpPr>
          <p:cNvPr id="6" name="Freeform 6"/>
          <p:cNvSpPr/>
          <p:nvPr/>
        </p:nvSpPr>
        <p:spPr>
          <a:xfrm rot="-10800000">
            <a:off x="-1142166" y="6862785"/>
            <a:ext cx="4341732" cy="4341732"/>
          </a:xfrm>
          <a:custGeom>
            <a:avLst/>
            <a:gdLst/>
            <a:ahLst/>
            <a:cxnLst/>
            <a:rect l="l" t="t" r="r" b="b"/>
            <a:pathLst>
              <a:path w="4341732" h="4341732">
                <a:moveTo>
                  <a:pt x="0" y="0"/>
                </a:moveTo>
                <a:lnTo>
                  <a:pt x="4341732" y="0"/>
                </a:lnTo>
                <a:lnTo>
                  <a:pt x="4341732" y="4341732"/>
                </a:lnTo>
                <a:lnTo>
                  <a:pt x="0" y="43417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5" name="Picture 4">
            <a:extLst>
              <a:ext uri="{FF2B5EF4-FFF2-40B4-BE49-F238E27FC236}">
                <a16:creationId xmlns:a16="http://schemas.microsoft.com/office/drawing/2014/main" id="{EE403261-6FCA-75F7-D757-A22C83483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699" y="2012492"/>
            <a:ext cx="16192501" cy="7772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AAE4D5">
                <a:alpha val="100000"/>
              </a:srgbClr>
            </a:gs>
            <a:gs pos="100000">
              <a:srgbClr val="73CFD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088434" y="-1142166"/>
            <a:ext cx="4341732" cy="4341732"/>
          </a:xfrm>
          <a:custGeom>
            <a:avLst/>
            <a:gdLst/>
            <a:ahLst/>
            <a:cxnLst/>
            <a:rect l="l" t="t" r="r" b="b"/>
            <a:pathLst>
              <a:path w="4341732" h="4341732">
                <a:moveTo>
                  <a:pt x="0" y="0"/>
                </a:moveTo>
                <a:lnTo>
                  <a:pt x="4341732" y="0"/>
                </a:lnTo>
                <a:lnTo>
                  <a:pt x="4341732" y="4341732"/>
                </a:lnTo>
                <a:lnTo>
                  <a:pt x="0" y="43417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142166" y="6862785"/>
            <a:ext cx="4341732" cy="4341732"/>
          </a:xfrm>
          <a:custGeom>
            <a:avLst/>
            <a:gdLst/>
            <a:ahLst/>
            <a:cxnLst/>
            <a:rect l="l" t="t" r="r" b="b"/>
            <a:pathLst>
              <a:path w="4341732" h="4341732">
                <a:moveTo>
                  <a:pt x="0" y="0"/>
                </a:moveTo>
                <a:lnTo>
                  <a:pt x="4341732" y="0"/>
                </a:lnTo>
                <a:lnTo>
                  <a:pt x="4341732" y="4341732"/>
                </a:lnTo>
                <a:lnTo>
                  <a:pt x="0" y="43417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0" name="Picture 9">
            <a:extLst>
              <a:ext uri="{FF2B5EF4-FFF2-40B4-BE49-F238E27FC236}">
                <a16:creationId xmlns:a16="http://schemas.microsoft.com/office/drawing/2014/main" id="{6F194D53-D19B-1E40-7B39-4EEAA9C48D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9859" y="2476500"/>
            <a:ext cx="8428463" cy="6248400"/>
          </a:xfrm>
          <a:prstGeom prst="rect">
            <a:avLst/>
          </a:prstGeom>
        </p:spPr>
      </p:pic>
      <p:pic>
        <p:nvPicPr>
          <p:cNvPr id="12" name="Picture 11">
            <a:extLst>
              <a:ext uri="{FF2B5EF4-FFF2-40B4-BE49-F238E27FC236}">
                <a16:creationId xmlns:a16="http://schemas.microsoft.com/office/drawing/2014/main" id="{44C9B583-D17D-240C-64FD-DA01C441D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181" y="2476500"/>
            <a:ext cx="8428463" cy="6248400"/>
          </a:xfrm>
          <a:prstGeom prst="rect">
            <a:avLst/>
          </a:prstGeom>
        </p:spPr>
      </p:pic>
      <p:sp>
        <p:nvSpPr>
          <p:cNvPr id="3" name="TextBox 4">
            <a:extLst>
              <a:ext uri="{FF2B5EF4-FFF2-40B4-BE49-F238E27FC236}">
                <a16:creationId xmlns:a16="http://schemas.microsoft.com/office/drawing/2014/main" id="{F214D2F8-7853-E463-C959-6AC6738A8A0D}"/>
              </a:ext>
            </a:extLst>
          </p:cNvPr>
          <p:cNvSpPr txBox="1"/>
          <p:nvPr/>
        </p:nvSpPr>
        <p:spPr>
          <a:xfrm>
            <a:off x="600181" y="795635"/>
            <a:ext cx="8001000" cy="1097160"/>
          </a:xfrm>
          <a:prstGeom prst="rect">
            <a:avLst/>
          </a:prstGeom>
        </p:spPr>
        <p:txBody>
          <a:bodyPr wrap="square" lIns="0" tIns="0" rIns="0" bIns="0" rtlCol="0" anchor="t">
            <a:spAutoFit/>
          </a:bodyPr>
          <a:lstStyle/>
          <a:p>
            <a:pPr algn="just">
              <a:lnSpc>
                <a:spcPct val="150000"/>
              </a:lnSpc>
            </a:pPr>
            <a:r>
              <a:rPr lang="en-US" sz="5400" b="1" dirty="0">
                <a:latin typeface="Times New Roman" panose="02020603050405020304" pitchFamily="18" charset="0"/>
                <a:cs typeface="Times New Roman" panose="02020603050405020304" pitchFamily="18" charset="0"/>
              </a:rPr>
              <a:t>Experimental Result </a:t>
            </a:r>
          </a:p>
        </p:txBody>
      </p:sp>
      <p:sp>
        <p:nvSpPr>
          <p:cNvPr id="4" name="TextBox 3">
            <a:extLst>
              <a:ext uri="{FF2B5EF4-FFF2-40B4-BE49-F238E27FC236}">
                <a16:creationId xmlns:a16="http://schemas.microsoft.com/office/drawing/2014/main" id="{5302DEE4-BD95-4627-965A-C2E2CCA8794F}"/>
              </a:ext>
            </a:extLst>
          </p:cNvPr>
          <p:cNvSpPr txBox="1"/>
          <p:nvPr/>
        </p:nvSpPr>
        <p:spPr>
          <a:xfrm>
            <a:off x="2514600" y="9029700"/>
            <a:ext cx="49530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RAVDESS Classification Report</a:t>
            </a:r>
          </a:p>
        </p:txBody>
      </p:sp>
      <p:sp>
        <p:nvSpPr>
          <p:cNvPr id="5" name="TextBox 4">
            <a:extLst>
              <a:ext uri="{FF2B5EF4-FFF2-40B4-BE49-F238E27FC236}">
                <a16:creationId xmlns:a16="http://schemas.microsoft.com/office/drawing/2014/main" id="{065969C4-1985-454F-86E5-678D1E1C0931}"/>
              </a:ext>
            </a:extLst>
          </p:cNvPr>
          <p:cNvSpPr txBox="1"/>
          <p:nvPr/>
        </p:nvSpPr>
        <p:spPr>
          <a:xfrm>
            <a:off x="11735634" y="9029700"/>
            <a:ext cx="4037766"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TESS Classification Report</a:t>
            </a:r>
          </a:p>
        </p:txBody>
      </p:sp>
    </p:spTree>
    <p:extLst>
      <p:ext uri="{BB962C8B-B14F-4D97-AF65-F5344CB8AC3E}">
        <p14:creationId xmlns:p14="http://schemas.microsoft.com/office/powerpoint/2010/main" val="673963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AAE4D5">
                <a:alpha val="100000"/>
              </a:srgbClr>
            </a:gs>
            <a:gs pos="100000">
              <a:srgbClr val="73CFD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088434" y="-1142166"/>
            <a:ext cx="4341732" cy="4341732"/>
          </a:xfrm>
          <a:custGeom>
            <a:avLst/>
            <a:gdLst/>
            <a:ahLst/>
            <a:cxnLst/>
            <a:rect l="l" t="t" r="r" b="b"/>
            <a:pathLst>
              <a:path w="4341732" h="4341732">
                <a:moveTo>
                  <a:pt x="0" y="0"/>
                </a:moveTo>
                <a:lnTo>
                  <a:pt x="4341732" y="0"/>
                </a:lnTo>
                <a:lnTo>
                  <a:pt x="4341732" y="4341732"/>
                </a:lnTo>
                <a:lnTo>
                  <a:pt x="0" y="43417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142166" y="6862785"/>
            <a:ext cx="4341732" cy="4341732"/>
          </a:xfrm>
          <a:custGeom>
            <a:avLst/>
            <a:gdLst/>
            <a:ahLst/>
            <a:cxnLst/>
            <a:rect l="l" t="t" r="r" b="b"/>
            <a:pathLst>
              <a:path w="4341732" h="4341732">
                <a:moveTo>
                  <a:pt x="0" y="0"/>
                </a:moveTo>
                <a:lnTo>
                  <a:pt x="4341732" y="0"/>
                </a:lnTo>
                <a:lnTo>
                  <a:pt x="4341732" y="4341732"/>
                </a:lnTo>
                <a:lnTo>
                  <a:pt x="0" y="43417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5" name="Picture 4">
            <a:extLst>
              <a:ext uri="{FF2B5EF4-FFF2-40B4-BE49-F238E27FC236}">
                <a16:creationId xmlns:a16="http://schemas.microsoft.com/office/drawing/2014/main" id="{715BD1E0-392A-8F8D-1D91-241E901415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306725"/>
            <a:ext cx="14630400" cy="3975964"/>
          </a:xfrm>
          <a:prstGeom prst="rect">
            <a:avLst/>
          </a:prstGeom>
        </p:spPr>
      </p:pic>
      <p:pic>
        <p:nvPicPr>
          <p:cNvPr id="8" name="Picture 7">
            <a:extLst>
              <a:ext uri="{FF2B5EF4-FFF2-40B4-BE49-F238E27FC236}">
                <a16:creationId xmlns:a16="http://schemas.microsoft.com/office/drawing/2014/main" id="{CC988F25-F1D8-8A9B-B476-235F482218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0200" y="5182601"/>
            <a:ext cx="14630400" cy="3566167"/>
          </a:xfrm>
          <a:prstGeom prst="rect">
            <a:avLst/>
          </a:prstGeom>
        </p:spPr>
      </p:pic>
      <p:sp>
        <p:nvSpPr>
          <p:cNvPr id="9" name="TextBox 8">
            <a:extLst>
              <a:ext uri="{FF2B5EF4-FFF2-40B4-BE49-F238E27FC236}">
                <a16:creationId xmlns:a16="http://schemas.microsoft.com/office/drawing/2014/main" id="{9C85D6F2-232B-4D22-31C9-12E0B193DC0E}"/>
              </a:ext>
            </a:extLst>
          </p:cNvPr>
          <p:cNvSpPr txBox="1"/>
          <p:nvPr/>
        </p:nvSpPr>
        <p:spPr>
          <a:xfrm>
            <a:off x="6477000" y="4457384"/>
            <a:ext cx="8088769"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TESS accuracy and validation graph  </a:t>
            </a:r>
          </a:p>
        </p:txBody>
      </p:sp>
      <p:sp>
        <p:nvSpPr>
          <p:cNvPr id="11" name="TextBox 10">
            <a:extLst>
              <a:ext uri="{FF2B5EF4-FFF2-40B4-BE49-F238E27FC236}">
                <a16:creationId xmlns:a16="http://schemas.microsoft.com/office/drawing/2014/main" id="{2F7BF006-5AD7-E2D2-CF27-F8E0EC171933}"/>
              </a:ext>
            </a:extLst>
          </p:cNvPr>
          <p:cNvSpPr txBox="1"/>
          <p:nvPr/>
        </p:nvSpPr>
        <p:spPr>
          <a:xfrm>
            <a:off x="6446520" y="9191812"/>
            <a:ext cx="625679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RAVDESS accuracy and validation graph </a:t>
            </a: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9565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AAE4D5">
                <a:alpha val="100000"/>
              </a:srgbClr>
            </a:gs>
            <a:gs pos="100000">
              <a:srgbClr val="73CFD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611600" y="-1028700"/>
            <a:ext cx="4341732" cy="4341732"/>
          </a:xfrm>
          <a:custGeom>
            <a:avLst/>
            <a:gdLst/>
            <a:ahLst/>
            <a:cxnLst/>
            <a:rect l="l" t="t" r="r" b="b"/>
            <a:pathLst>
              <a:path w="4341732" h="4341732">
                <a:moveTo>
                  <a:pt x="0" y="0"/>
                </a:moveTo>
                <a:lnTo>
                  <a:pt x="4341732" y="0"/>
                </a:lnTo>
                <a:lnTo>
                  <a:pt x="4341732" y="4341732"/>
                </a:lnTo>
                <a:lnTo>
                  <a:pt x="0" y="43417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142166" y="6862785"/>
            <a:ext cx="4341732" cy="4341732"/>
          </a:xfrm>
          <a:custGeom>
            <a:avLst/>
            <a:gdLst/>
            <a:ahLst/>
            <a:cxnLst/>
            <a:rect l="l" t="t" r="r" b="b"/>
            <a:pathLst>
              <a:path w="4341732" h="4341732">
                <a:moveTo>
                  <a:pt x="0" y="0"/>
                </a:moveTo>
                <a:lnTo>
                  <a:pt x="4341732" y="0"/>
                </a:lnTo>
                <a:lnTo>
                  <a:pt x="4341732" y="4341732"/>
                </a:lnTo>
                <a:lnTo>
                  <a:pt x="0" y="43417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4" name="Picture 3">
            <a:extLst>
              <a:ext uri="{FF2B5EF4-FFF2-40B4-BE49-F238E27FC236}">
                <a16:creationId xmlns:a16="http://schemas.microsoft.com/office/drawing/2014/main" id="{EE7554FB-C896-0548-D0DC-5CF18B9ECC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419100"/>
            <a:ext cx="15697200" cy="4341731"/>
          </a:xfrm>
          <a:prstGeom prst="rect">
            <a:avLst/>
          </a:prstGeom>
        </p:spPr>
      </p:pic>
      <p:pic>
        <p:nvPicPr>
          <p:cNvPr id="7" name="Picture 6">
            <a:extLst>
              <a:ext uri="{FF2B5EF4-FFF2-40B4-BE49-F238E27FC236}">
                <a16:creationId xmlns:a16="http://schemas.microsoft.com/office/drawing/2014/main" id="{24FBFF40-522D-380B-708A-A5194A6099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5112327"/>
            <a:ext cx="15697200" cy="4538684"/>
          </a:xfrm>
          <a:prstGeom prst="rect">
            <a:avLst/>
          </a:prstGeom>
        </p:spPr>
      </p:pic>
    </p:spTree>
    <p:extLst>
      <p:ext uri="{BB962C8B-B14F-4D97-AF65-F5344CB8AC3E}">
        <p14:creationId xmlns:p14="http://schemas.microsoft.com/office/powerpoint/2010/main" val="1534767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AAE4D5">
                <a:alpha val="100000"/>
              </a:srgbClr>
            </a:gs>
            <a:gs pos="100000">
              <a:srgbClr val="73CFD1">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219200" y="1790700"/>
            <a:ext cx="3809999" cy="1026756"/>
          </a:xfrm>
          <a:prstGeom prst="rect">
            <a:avLst/>
          </a:prstGeom>
        </p:spPr>
        <p:txBody>
          <a:bodyPr wrap="square" lIns="0" tIns="0" rIns="0" bIns="0" rtlCol="0" anchor="t">
            <a:spAutoFit/>
          </a:bodyPr>
          <a:lstStyle/>
          <a:p>
            <a:pPr>
              <a:lnSpc>
                <a:spcPts val="8775"/>
              </a:lnSpc>
            </a:pPr>
            <a:r>
              <a:rPr lang="en-US" sz="5400" b="1" dirty="0">
                <a:solidFill>
                  <a:srgbClr val="000000"/>
                </a:solidFill>
                <a:latin typeface="Times New Roman" panose="02020603050405020304" pitchFamily="18" charset="0"/>
                <a:cs typeface="Times New Roman" panose="02020603050405020304" pitchFamily="18" charset="0"/>
              </a:rPr>
              <a:t>Conclusion</a:t>
            </a:r>
          </a:p>
        </p:txBody>
      </p:sp>
      <p:sp>
        <p:nvSpPr>
          <p:cNvPr id="3" name="TextBox 2"/>
          <p:cNvSpPr txBox="1"/>
          <p:nvPr/>
        </p:nvSpPr>
        <p:spPr>
          <a:xfrm>
            <a:off x="1066800" y="3314700"/>
            <a:ext cx="12420600" cy="5355312"/>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v"/>
            </a:pPr>
            <a:r>
              <a:rPr lang="en-GB" sz="3600" dirty="0">
                <a:latin typeface="Times New Roman" panose="02020603050405020304" pitchFamily="18" charset="0"/>
                <a:cs typeface="Times New Roman" panose="02020603050405020304" pitchFamily="18" charset="0"/>
              </a:rPr>
              <a:t>LSTM excelled in identifying emotional subtleties and capturing temporal dependencies in speech signals.</a:t>
            </a:r>
            <a:endParaRPr lang="en-US" sz="3600" dirty="0">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v"/>
            </a:pPr>
            <a:r>
              <a:rPr lang="en-GB" sz="3600" dirty="0">
                <a:latin typeface="Times New Roman" panose="02020603050405020304" pitchFamily="18" charset="0"/>
                <a:cs typeface="Times New Roman" panose="02020603050405020304" pitchFamily="18" charset="0"/>
              </a:rPr>
              <a:t>The study establishes a solid foundation for advancing Speech Emotion Recognition methodologies.</a:t>
            </a:r>
          </a:p>
          <a:p>
            <a:pPr marL="457200" indent="-457200" algn="just">
              <a:lnSpc>
                <a:spcPct val="150000"/>
              </a:lnSpc>
              <a:buFont typeface="Wingdings" panose="05000000000000000000" pitchFamily="2" charset="2"/>
              <a:buChar char="v"/>
            </a:pPr>
            <a:r>
              <a:rPr lang="en-GB" sz="3600" dirty="0">
                <a:latin typeface="Times New Roman" panose="02020603050405020304" pitchFamily="18" charset="0"/>
                <a:cs typeface="Times New Roman" panose="02020603050405020304" pitchFamily="18" charset="0"/>
              </a:rPr>
              <a:t>Adaptability in real-world scenarios and noisy environments during training is essential.</a:t>
            </a:r>
          </a:p>
          <a:p>
            <a:pPr marL="457200" indent="-457200" algn="just">
              <a:buFont typeface="Wingdings" panose="05000000000000000000" pitchFamily="2" charset="2"/>
              <a:buChar char="v"/>
            </a:pPr>
            <a:endParaRPr lang="en-US" dirty="0"/>
          </a:p>
        </p:txBody>
      </p:sp>
      <p:pic>
        <p:nvPicPr>
          <p:cNvPr id="9" name="Picture 8">
            <a:extLst>
              <a:ext uri="{FF2B5EF4-FFF2-40B4-BE49-F238E27FC236}">
                <a16:creationId xmlns:a16="http://schemas.microsoft.com/office/drawing/2014/main" id="{47613503-9271-462C-8D76-D843C8789A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9400" y="3497580"/>
            <a:ext cx="3352800" cy="32918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AAE4D5">
                <a:alpha val="100000"/>
              </a:srgbClr>
            </a:gs>
            <a:gs pos="100000">
              <a:srgbClr val="73CFD1">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447800" y="2628900"/>
            <a:ext cx="4965743" cy="1015343"/>
          </a:xfrm>
          <a:prstGeom prst="rect">
            <a:avLst/>
          </a:prstGeom>
        </p:spPr>
        <p:txBody>
          <a:bodyPr wrap="square" lIns="0" tIns="0" rIns="0" bIns="0" rtlCol="0" anchor="t">
            <a:spAutoFit/>
          </a:bodyPr>
          <a:lstStyle/>
          <a:p>
            <a:pPr algn="ctr">
              <a:lnSpc>
                <a:spcPts val="8775"/>
              </a:lnSpc>
            </a:pPr>
            <a:r>
              <a:rPr lang="en-US" sz="5400" b="1" dirty="0">
                <a:solidFill>
                  <a:srgbClr val="000000"/>
                </a:solidFill>
                <a:latin typeface="Times New Roman" panose="02020603050405020304" pitchFamily="18" charset="0"/>
                <a:cs typeface="Times New Roman" panose="02020603050405020304" pitchFamily="18" charset="0"/>
              </a:rPr>
              <a:t>Future Works</a:t>
            </a:r>
          </a:p>
        </p:txBody>
      </p:sp>
      <p:sp>
        <p:nvSpPr>
          <p:cNvPr id="11" name="TextBox 10"/>
          <p:cNvSpPr txBox="1"/>
          <p:nvPr/>
        </p:nvSpPr>
        <p:spPr>
          <a:xfrm>
            <a:off x="1676400" y="4381500"/>
            <a:ext cx="14325600" cy="2483757"/>
          </a:xfrm>
          <a:prstGeom prst="rect">
            <a:avLst/>
          </a:prstGeom>
          <a:noFill/>
        </p:spPr>
        <p:txBody>
          <a:bodyPr wrap="square" rtlCol="0">
            <a:spAutoFit/>
          </a:bodyPr>
          <a:lstStyle/>
          <a:p>
            <a:pPr marL="457200" lvl="0" indent="-457200" defTabSz="457200">
              <a:spcBef>
                <a:spcPct val="20000"/>
              </a:spcBef>
              <a:spcAft>
                <a:spcPts val="600"/>
              </a:spcAft>
              <a:buSzPct val="80000"/>
              <a:buFont typeface="Wingdings" panose="05000000000000000000" pitchFamily="2" charset="2"/>
              <a:buChar char="q"/>
            </a:pPr>
            <a:r>
              <a:rPr lang="en-US" sz="3600" dirty="0">
                <a:solidFill>
                  <a:srgbClr val="191919"/>
                </a:solidFill>
                <a:latin typeface="Times New Roman" panose="02020603050405020304" pitchFamily="18" charset="0"/>
                <a:ea typeface="Times New Roman" panose="02020603050405020304" pitchFamily="18" charset="0"/>
                <a:cs typeface="Times New Roman" panose="02020603050405020304" pitchFamily="18" charset="0"/>
              </a:rPr>
              <a:t>Improve to clear random silence from the audio clip.</a:t>
            </a:r>
            <a:endParaRPr lang="en-GB" sz="3600" dirty="0">
              <a:solidFill>
                <a:srgbClr val="146194">
                  <a:lumMod val="75000"/>
                </a:srgbClr>
              </a:solidFill>
              <a:latin typeface="Times New Roman" panose="02020603050405020304" pitchFamily="18" charset="0"/>
              <a:ea typeface="Calibri" panose="020F0502020204030204" pitchFamily="34" charset="0"/>
              <a:cs typeface="Times New Roman" panose="02020603050405020304" pitchFamily="18" charset="0"/>
            </a:endParaRPr>
          </a:p>
          <a:p>
            <a:pPr marL="457200" lvl="0" indent="-457200" defTabSz="457200">
              <a:spcBef>
                <a:spcPct val="20000"/>
              </a:spcBef>
              <a:spcAft>
                <a:spcPts val="600"/>
              </a:spcAft>
              <a:buSzPct val="80000"/>
              <a:buFont typeface="Wingdings" panose="05000000000000000000" pitchFamily="2" charset="2"/>
              <a:buChar char="q"/>
            </a:pPr>
            <a:r>
              <a:rPr lang="en-GB" sz="3600" dirty="0">
                <a:solidFill>
                  <a:prstClr val="black"/>
                </a:solidFill>
                <a:latin typeface="Times New Roman" panose="02020603050405020304" pitchFamily="18" charset="0"/>
                <a:cs typeface="Times New Roman" panose="02020603050405020304" pitchFamily="18" charset="0"/>
              </a:rPr>
              <a:t>Improve the more efficiency and accuracy of emotion recognition models.</a:t>
            </a:r>
          </a:p>
          <a:p>
            <a:pPr marL="457200" lvl="0" indent="-457200" defTabSz="457200">
              <a:spcBef>
                <a:spcPct val="20000"/>
              </a:spcBef>
              <a:spcAft>
                <a:spcPts val="600"/>
              </a:spcAft>
              <a:buSzPct val="80000"/>
              <a:buFont typeface="Wingdings" panose="05000000000000000000" pitchFamily="2" charset="2"/>
              <a:buChar char="q"/>
            </a:pPr>
            <a:r>
              <a:rPr lang="en-GB" sz="3600" dirty="0">
                <a:solidFill>
                  <a:prstClr val="black"/>
                </a:solidFill>
                <a:latin typeface="Times New Roman" panose="02020603050405020304" pitchFamily="18" charset="0"/>
                <a:cs typeface="Times New Roman" panose="02020603050405020304" pitchFamily="18" charset="0"/>
              </a:rPr>
              <a:t>Improve Investigating model robustness across different languages.</a:t>
            </a:r>
          </a:p>
          <a:p>
            <a:endParaRPr lang="en-US" dirty="0"/>
          </a:p>
        </p:txBody>
      </p:sp>
    </p:spTree>
    <p:extLst>
      <p:ext uri="{BB962C8B-B14F-4D97-AF65-F5344CB8AC3E}">
        <p14:creationId xmlns:p14="http://schemas.microsoft.com/office/powerpoint/2010/main" val="3960776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AAE4D5">
                <a:alpha val="100000"/>
              </a:srgbClr>
            </a:gs>
            <a:gs pos="100000">
              <a:srgbClr val="73CFD1">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6244735" y="502944"/>
            <a:ext cx="4267200" cy="893258"/>
          </a:xfrm>
          <a:prstGeom prst="rect">
            <a:avLst/>
          </a:prstGeom>
        </p:spPr>
        <p:txBody>
          <a:bodyPr wrap="square" lIns="0" tIns="0" rIns="0" bIns="0" rtlCol="0" anchor="t">
            <a:spAutoFit/>
          </a:bodyPr>
          <a:lstStyle/>
          <a:p>
            <a:pPr algn="ctr">
              <a:lnSpc>
                <a:spcPts val="7605"/>
              </a:lnSpc>
            </a:pPr>
            <a:r>
              <a:rPr lang="en-US" sz="5400" b="1" dirty="0">
                <a:solidFill>
                  <a:srgbClr val="000000"/>
                </a:solidFill>
                <a:latin typeface="Times New Roman" panose="02020603050405020304" pitchFamily="18" charset="0"/>
                <a:cs typeface="Times New Roman" panose="02020603050405020304" pitchFamily="18" charset="0"/>
              </a:rPr>
              <a:t>References</a:t>
            </a:r>
          </a:p>
        </p:txBody>
      </p:sp>
      <p:sp>
        <p:nvSpPr>
          <p:cNvPr id="7" name="TextBox 7"/>
          <p:cNvSpPr txBox="1"/>
          <p:nvPr/>
        </p:nvSpPr>
        <p:spPr>
          <a:xfrm>
            <a:off x="12043266" y="1482378"/>
            <a:ext cx="4731189" cy="309765"/>
          </a:xfrm>
          <a:prstGeom prst="rect">
            <a:avLst/>
          </a:prstGeom>
        </p:spPr>
        <p:txBody>
          <a:bodyPr lIns="0" tIns="0" rIns="0" bIns="0" rtlCol="0" anchor="t">
            <a:spAutoFit/>
          </a:bodyPr>
          <a:lstStyle/>
          <a:p>
            <a:pPr marL="0" lvl="0" indent="0" algn="just">
              <a:lnSpc>
                <a:spcPts val="2704"/>
              </a:lnSpc>
            </a:pPr>
            <a:r>
              <a:rPr lang="en-US" sz="1600" u="none" strike="noStrike">
                <a:solidFill>
                  <a:srgbClr val="000000"/>
                </a:solidFill>
                <a:latin typeface="Clear Sans"/>
              </a:rPr>
              <a:t>.</a:t>
            </a:r>
          </a:p>
        </p:txBody>
      </p:sp>
      <p:sp>
        <p:nvSpPr>
          <p:cNvPr id="8" name="TextBox 7">
            <a:extLst>
              <a:ext uri="{FF2B5EF4-FFF2-40B4-BE49-F238E27FC236}">
                <a16:creationId xmlns:a16="http://schemas.microsoft.com/office/drawing/2014/main" id="{386B6BD6-B8D9-B958-42ED-2FA4D667068D}"/>
              </a:ext>
            </a:extLst>
          </p:cNvPr>
          <p:cNvSpPr txBox="1"/>
          <p:nvPr/>
        </p:nvSpPr>
        <p:spPr>
          <a:xfrm>
            <a:off x="609600" y="1606893"/>
            <a:ext cx="17068800" cy="8402300"/>
          </a:xfrm>
          <a:prstGeom prst="rect">
            <a:avLst/>
          </a:prstGeom>
          <a:noFill/>
        </p:spPr>
        <p:txBody>
          <a:bodyPr wrap="square" rtlCol="0">
            <a:spAutoFit/>
          </a:bodyPr>
          <a:lstStyle/>
          <a:p>
            <a:pPr marL="0" algn="just" rtl="0" eaLnBrk="1" fontAlgn="t" latinLnBrk="0" hangingPunct="1">
              <a:lnSpc>
                <a:spcPct val="150000"/>
              </a:lnSpc>
              <a:spcBef>
                <a:spcPts val="0"/>
              </a:spcBef>
              <a:spcAft>
                <a:spcPts val="0"/>
              </a:spcAft>
            </a:pPr>
            <a:r>
              <a:rPr lang="en-US" sz="2400" b="1" i="0" u="none" strike="noStrike" kern="1200" dirty="0">
                <a:solidFill>
                  <a:srgbClr val="000000"/>
                </a:solidFill>
                <a:effectLst/>
                <a:latin typeface="Times New Roman" panose="02020603050405020304" pitchFamily="18" charset="0"/>
                <a:cs typeface="Times New Roman" panose="02020603050405020304" pitchFamily="18" charset="0"/>
              </a:rPr>
              <a:t>[1] </a:t>
            </a:r>
            <a:r>
              <a:rPr lang="en-US" sz="2400" i="0" u="none" strike="noStrike" kern="1200" dirty="0" err="1">
                <a:solidFill>
                  <a:srgbClr val="000000"/>
                </a:solidFill>
                <a:effectLst/>
                <a:latin typeface="Times New Roman" panose="02020603050405020304" pitchFamily="18" charset="0"/>
                <a:cs typeface="Times New Roman" panose="02020603050405020304" pitchFamily="18" charset="0"/>
              </a:rPr>
              <a:t>Tursunov</a:t>
            </a:r>
            <a:r>
              <a:rPr lang="en-US" sz="2400" i="0" u="none" strike="noStrike" kern="1200" dirty="0">
                <a:solidFill>
                  <a:srgbClr val="000000"/>
                </a:solidFill>
                <a:effectLst/>
                <a:latin typeface="Times New Roman" panose="02020603050405020304" pitchFamily="18" charset="0"/>
                <a:cs typeface="Times New Roman" panose="02020603050405020304" pitchFamily="18" charset="0"/>
              </a:rPr>
              <a:t> </a:t>
            </a:r>
            <a:r>
              <a:rPr lang="en-US" sz="2400" i="0" u="none" strike="noStrike" kern="1200" dirty="0" err="1">
                <a:solidFill>
                  <a:srgbClr val="000000"/>
                </a:solidFill>
                <a:effectLst/>
                <a:latin typeface="Times New Roman" panose="02020603050405020304" pitchFamily="18" charset="0"/>
                <a:cs typeface="Times New Roman" panose="02020603050405020304" pitchFamily="18" charset="0"/>
              </a:rPr>
              <a:t>Anvarjon</a:t>
            </a:r>
            <a:r>
              <a:rPr lang="en-US" sz="2400" i="0" u="none" strike="noStrike" kern="1200" dirty="0">
                <a:solidFill>
                  <a:srgbClr val="000000"/>
                </a:solidFill>
                <a:effectLst/>
                <a:latin typeface="Times New Roman" panose="02020603050405020304" pitchFamily="18" charset="0"/>
                <a:cs typeface="Times New Roman" panose="02020603050405020304" pitchFamily="18" charset="0"/>
              </a:rPr>
              <a:t>, </a:t>
            </a:r>
            <a:r>
              <a:rPr lang="en-US" sz="2400" i="0" u="none" strike="noStrike" kern="1200" dirty="0" err="1">
                <a:solidFill>
                  <a:srgbClr val="000000"/>
                </a:solidFill>
                <a:effectLst/>
                <a:latin typeface="Times New Roman" panose="02020603050405020304" pitchFamily="18" charset="0"/>
                <a:cs typeface="Times New Roman" panose="02020603050405020304" pitchFamily="18" charset="0"/>
              </a:rPr>
              <a:t>Mustaqeem</a:t>
            </a:r>
            <a:r>
              <a:rPr lang="en-US" sz="2400" i="0" u="none" strike="noStrike" kern="1200" dirty="0">
                <a:solidFill>
                  <a:srgbClr val="000000"/>
                </a:solidFill>
                <a:effectLst/>
                <a:latin typeface="Times New Roman" panose="02020603050405020304" pitchFamily="18" charset="0"/>
                <a:cs typeface="Times New Roman" panose="02020603050405020304" pitchFamily="18" charset="0"/>
              </a:rPr>
              <a:t>, and </a:t>
            </a:r>
            <a:r>
              <a:rPr lang="en-US" sz="2400" i="0" u="none" strike="noStrike" kern="1200" dirty="0" err="1">
                <a:solidFill>
                  <a:srgbClr val="000000"/>
                </a:solidFill>
                <a:effectLst/>
                <a:latin typeface="Times New Roman" panose="02020603050405020304" pitchFamily="18" charset="0"/>
                <a:cs typeface="Times New Roman" panose="02020603050405020304" pitchFamily="18" charset="0"/>
              </a:rPr>
              <a:t>Soonil</a:t>
            </a:r>
            <a:r>
              <a:rPr lang="en-US" sz="2400" i="0" u="none" strike="noStrike" kern="1200" dirty="0">
                <a:solidFill>
                  <a:srgbClr val="000000"/>
                </a:solidFill>
                <a:effectLst/>
                <a:latin typeface="Times New Roman" panose="02020603050405020304" pitchFamily="18" charset="0"/>
                <a:cs typeface="Times New Roman" panose="02020603050405020304" pitchFamily="18" charset="0"/>
              </a:rPr>
              <a:t> Kwon. Deep-net: A lightweight </a:t>
            </a:r>
            <a:r>
              <a:rPr lang="en-US" sz="2400" i="0" u="none" strike="noStrike" kern="1200" dirty="0" err="1">
                <a:solidFill>
                  <a:srgbClr val="000000"/>
                </a:solidFill>
                <a:effectLst/>
                <a:latin typeface="Times New Roman" panose="02020603050405020304" pitchFamily="18" charset="0"/>
                <a:cs typeface="Times New Roman" panose="02020603050405020304" pitchFamily="18" charset="0"/>
              </a:rPr>
              <a:t>cnn</a:t>
            </a:r>
            <a:r>
              <a:rPr lang="en-US" sz="2400" i="0" u="none" strike="noStrike" kern="1200" dirty="0">
                <a:solidFill>
                  <a:srgbClr val="000000"/>
                </a:solidFill>
                <a:effectLst/>
                <a:latin typeface="Times New Roman" panose="02020603050405020304" pitchFamily="18" charset="0"/>
                <a:cs typeface="Times New Roman" panose="02020603050405020304" pitchFamily="18" charset="0"/>
              </a:rPr>
              <a:t>-based speech emotion recognition system using deep </a:t>
            </a:r>
            <a:r>
              <a:rPr lang="en-US" sz="2400" i="0" u="none" strike="noStrike" kern="1200" dirty="0" err="1">
                <a:solidFill>
                  <a:srgbClr val="000000"/>
                </a:solidFill>
                <a:effectLst/>
                <a:latin typeface="Times New Roman" panose="02020603050405020304" pitchFamily="18" charset="0"/>
                <a:cs typeface="Times New Roman" panose="02020603050405020304" pitchFamily="18" charset="0"/>
              </a:rPr>
              <a:t>fre</a:t>
            </a:r>
            <a:r>
              <a:rPr lang="en-US" sz="2400" i="0" u="none" strike="noStrike" kern="1200" dirty="0">
                <a:solidFill>
                  <a:srgbClr val="000000"/>
                </a:solidFill>
                <a:effectLst/>
                <a:latin typeface="Times New Roman" panose="02020603050405020304" pitchFamily="18" charset="0"/>
                <a:cs typeface="Times New Roman" panose="02020603050405020304" pitchFamily="18" charset="0"/>
              </a:rPr>
              <a:t> </a:t>
            </a:r>
            <a:r>
              <a:rPr lang="en-US" sz="2400" i="0" u="none" strike="noStrike" kern="1200" dirty="0" err="1">
                <a:solidFill>
                  <a:srgbClr val="000000"/>
                </a:solidFill>
                <a:effectLst/>
                <a:latin typeface="Times New Roman" panose="02020603050405020304" pitchFamily="18" charset="0"/>
                <a:cs typeface="Times New Roman" panose="02020603050405020304" pitchFamily="18" charset="0"/>
              </a:rPr>
              <a:t>quency</a:t>
            </a:r>
            <a:r>
              <a:rPr lang="en-US" sz="2400" i="0" u="none" strike="noStrike" kern="1200" dirty="0">
                <a:solidFill>
                  <a:srgbClr val="000000"/>
                </a:solidFill>
                <a:effectLst/>
                <a:latin typeface="Times New Roman" panose="02020603050405020304" pitchFamily="18" charset="0"/>
                <a:cs typeface="Times New Roman" panose="02020603050405020304" pitchFamily="18" charset="0"/>
              </a:rPr>
              <a:t> features. Sensors, 20(18):5212, 2020.</a:t>
            </a:r>
            <a:endParaRPr lang="en-GB" sz="2400" i="0" u="none" strike="noStrike" dirty="0">
              <a:effectLst/>
              <a:latin typeface="Times New Roman" panose="02020603050405020304" pitchFamily="18" charset="0"/>
              <a:cs typeface="Times New Roman" panose="02020603050405020304" pitchFamily="18" charset="0"/>
            </a:endParaRPr>
          </a:p>
          <a:p>
            <a:pPr marL="0" algn="just" rtl="0" eaLnBrk="1" fontAlgn="t" latinLnBrk="0" hangingPunct="1">
              <a:lnSpc>
                <a:spcPct val="150000"/>
              </a:lnSpc>
              <a:spcBef>
                <a:spcPts val="0"/>
              </a:spcBef>
              <a:spcAft>
                <a:spcPts val="0"/>
              </a:spcAft>
            </a:pPr>
            <a:r>
              <a:rPr lang="en-US" sz="2400" b="1" i="0" u="none" strike="noStrike" kern="1200" dirty="0">
                <a:solidFill>
                  <a:srgbClr val="000000"/>
                </a:solidFill>
                <a:effectLst/>
                <a:latin typeface="Times New Roman" panose="02020603050405020304" pitchFamily="18" charset="0"/>
                <a:cs typeface="Times New Roman" panose="02020603050405020304" pitchFamily="18" charset="0"/>
              </a:rPr>
              <a:t>[2] </a:t>
            </a:r>
            <a:r>
              <a:rPr lang="en-US" sz="2400" b="0" i="0" u="none" strike="noStrike" kern="1200" dirty="0">
                <a:solidFill>
                  <a:srgbClr val="000000"/>
                </a:solidFill>
                <a:effectLst/>
                <a:latin typeface="Times New Roman" panose="02020603050405020304" pitchFamily="18" charset="0"/>
                <a:cs typeface="Times New Roman" panose="02020603050405020304" pitchFamily="18" charset="0"/>
              </a:rPr>
              <a:t>Sadia Sultana, Md. Zafar Iqbal, M Reza Selim, Md </a:t>
            </a:r>
            <a:r>
              <a:rPr lang="en-US" sz="2400" b="0" i="0" u="none" strike="noStrike" kern="1200" dirty="0" err="1">
                <a:solidFill>
                  <a:srgbClr val="000000"/>
                </a:solidFill>
                <a:effectLst/>
                <a:latin typeface="Times New Roman" panose="02020603050405020304" pitchFamily="18" charset="0"/>
                <a:cs typeface="Times New Roman" panose="02020603050405020304" pitchFamily="18" charset="0"/>
              </a:rPr>
              <a:t>Mijanur</a:t>
            </a:r>
            <a:r>
              <a:rPr lang="en-US" sz="2400" b="0" i="0" u="none" strike="noStrike" kern="1200" dirty="0">
                <a:solidFill>
                  <a:srgbClr val="000000"/>
                </a:solidFill>
                <a:effectLst/>
                <a:latin typeface="Times New Roman" panose="02020603050405020304" pitchFamily="18" charset="0"/>
                <a:cs typeface="Times New Roman" panose="02020603050405020304" pitchFamily="18" charset="0"/>
              </a:rPr>
              <a:t> Rashid, and M </a:t>
            </a:r>
            <a:r>
              <a:rPr lang="en-US" sz="2400" b="0" i="0" u="none" strike="noStrike" kern="1200" dirty="0" err="1">
                <a:solidFill>
                  <a:srgbClr val="000000"/>
                </a:solidFill>
                <a:effectLst/>
                <a:latin typeface="Times New Roman" panose="02020603050405020304" pitchFamily="18" charset="0"/>
                <a:cs typeface="Times New Roman" panose="02020603050405020304" pitchFamily="18" charset="0"/>
              </a:rPr>
              <a:t>Shahidur</a:t>
            </a:r>
            <a:r>
              <a:rPr lang="en-US" sz="2400" b="0" i="0" u="none" strike="noStrike" kern="1200" dirty="0">
                <a:solidFill>
                  <a:srgbClr val="000000"/>
                </a:solidFill>
                <a:effectLst/>
                <a:latin typeface="Times New Roman" panose="02020603050405020304" pitchFamily="18" charset="0"/>
                <a:cs typeface="Times New Roman" panose="02020603050405020304" pitchFamily="18" charset="0"/>
              </a:rPr>
              <a:t> Rahman. Bangla speech emotion recognition and cross-lingual study using deep </a:t>
            </a:r>
            <a:r>
              <a:rPr lang="en-US" sz="2400" b="0" i="0" u="none" strike="noStrike" kern="1200" dirty="0" err="1">
                <a:solidFill>
                  <a:srgbClr val="000000"/>
                </a:solidFill>
                <a:effectLst/>
                <a:latin typeface="Times New Roman" panose="02020603050405020304" pitchFamily="18" charset="0"/>
                <a:cs typeface="Times New Roman" panose="02020603050405020304" pitchFamily="18" charset="0"/>
              </a:rPr>
              <a:t>cnn</a:t>
            </a:r>
            <a:r>
              <a:rPr lang="en-US" sz="2400" b="0" i="0" u="none" strike="noStrike" kern="1200" dirty="0">
                <a:solidFill>
                  <a:srgbClr val="000000"/>
                </a:solidFill>
                <a:effectLst/>
                <a:latin typeface="Times New Roman" panose="02020603050405020304" pitchFamily="18" charset="0"/>
                <a:cs typeface="Times New Roman" panose="02020603050405020304" pitchFamily="18" charset="0"/>
              </a:rPr>
              <a:t> and </a:t>
            </a:r>
            <a:r>
              <a:rPr lang="en-US" sz="2400" b="0" i="0" u="none" strike="noStrike" kern="1200" dirty="0" err="1">
                <a:solidFill>
                  <a:srgbClr val="000000"/>
                </a:solidFill>
                <a:effectLst/>
                <a:latin typeface="Times New Roman" panose="02020603050405020304" pitchFamily="18" charset="0"/>
                <a:cs typeface="Times New Roman" panose="02020603050405020304" pitchFamily="18" charset="0"/>
              </a:rPr>
              <a:t>blstm</a:t>
            </a:r>
            <a:r>
              <a:rPr lang="en-US" sz="2400" b="0" i="0" u="none" strike="noStrike" kern="1200" dirty="0">
                <a:solidFill>
                  <a:srgbClr val="000000"/>
                </a:solidFill>
                <a:effectLst/>
                <a:latin typeface="Times New Roman" panose="02020603050405020304" pitchFamily="18" charset="0"/>
                <a:cs typeface="Times New Roman" panose="02020603050405020304" pitchFamily="18" charset="0"/>
              </a:rPr>
              <a:t> networks. IEEE Access, 2021.</a:t>
            </a:r>
            <a:endParaRPr lang="en-GB" sz="2400" b="0" i="0" u="none" strike="noStrike" dirty="0">
              <a:effectLst/>
              <a:latin typeface="Times New Roman" panose="02020603050405020304" pitchFamily="18" charset="0"/>
              <a:cs typeface="Times New Roman" panose="02020603050405020304" pitchFamily="18" charset="0"/>
            </a:endParaRPr>
          </a:p>
          <a:p>
            <a:pPr marL="0" algn="just" rtl="0" eaLnBrk="1" fontAlgn="t" latinLnBrk="0" hangingPunct="1">
              <a:lnSpc>
                <a:spcPct val="150000"/>
              </a:lnSpc>
              <a:spcBef>
                <a:spcPts val="0"/>
              </a:spcBef>
              <a:spcAft>
                <a:spcPts val="0"/>
              </a:spcAft>
            </a:pPr>
            <a:r>
              <a:rPr lang="en-US" sz="2400" b="1" i="0" u="none" strike="noStrike" kern="1200" dirty="0">
                <a:solidFill>
                  <a:srgbClr val="000000"/>
                </a:solidFill>
                <a:effectLst/>
                <a:latin typeface="Times New Roman" panose="02020603050405020304" pitchFamily="18" charset="0"/>
                <a:cs typeface="Times New Roman" panose="02020603050405020304" pitchFamily="18" charset="0"/>
              </a:rPr>
              <a:t>[3] </a:t>
            </a:r>
            <a:r>
              <a:rPr lang="en-US" sz="2400" b="0" i="0" u="none" strike="noStrike" kern="1200" dirty="0">
                <a:solidFill>
                  <a:srgbClr val="000000"/>
                </a:solidFill>
                <a:effectLst/>
                <a:latin typeface="Times New Roman" panose="02020603050405020304" pitchFamily="18" charset="0"/>
                <a:cs typeface="Times New Roman" panose="02020603050405020304" pitchFamily="18" charset="0"/>
              </a:rPr>
              <a:t>JYOTIRMAY Devnath, </a:t>
            </a:r>
            <a:r>
              <a:rPr lang="en-US" sz="2400" b="0" i="0" u="none" strike="noStrike" kern="1200" dirty="0" err="1">
                <a:solidFill>
                  <a:srgbClr val="000000"/>
                </a:solidFill>
                <a:effectLst/>
                <a:latin typeface="Times New Roman" panose="02020603050405020304" pitchFamily="18" charset="0"/>
                <a:cs typeface="Times New Roman" panose="02020603050405020304" pitchFamily="18" charset="0"/>
              </a:rPr>
              <a:t>Sabbir</a:t>
            </a:r>
            <a:r>
              <a:rPr lang="en-US" sz="2400" b="0" i="0" u="none" strike="noStrike" kern="1200" dirty="0">
                <a:solidFill>
                  <a:srgbClr val="000000"/>
                </a:solidFill>
                <a:effectLst/>
                <a:latin typeface="Times New Roman" panose="02020603050405020304" pitchFamily="18" charset="0"/>
                <a:cs typeface="Times New Roman" panose="02020603050405020304" pitchFamily="18" charset="0"/>
              </a:rPr>
              <a:t> Hossain, MOSHIUR Rahman, HASI Saha, Md Ahsan Habib, and Nahid Sultan. Emotion recognition from isolated </a:t>
            </a:r>
            <a:r>
              <a:rPr lang="en-US" sz="2400" b="0" i="0" u="none" strike="noStrike" kern="1200" dirty="0" err="1">
                <a:solidFill>
                  <a:srgbClr val="000000"/>
                </a:solidFill>
                <a:effectLst/>
                <a:latin typeface="Times New Roman" panose="02020603050405020304" pitchFamily="18" charset="0"/>
                <a:cs typeface="Times New Roman" panose="02020603050405020304" pitchFamily="18" charset="0"/>
              </a:rPr>
              <a:t>bengali</a:t>
            </a:r>
            <a:r>
              <a:rPr lang="en-US" sz="2400" b="0" i="0" u="none" strike="noStrike" kern="1200" dirty="0">
                <a:solidFill>
                  <a:srgbClr val="000000"/>
                </a:solidFill>
                <a:effectLst/>
                <a:latin typeface="Times New Roman" panose="02020603050405020304" pitchFamily="18" charset="0"/>
                <a:cs typeface="Times New Roman" panose="02020603050405020304" pitchFamily="18" charset="0"/>
              </a:rPr>
              <a:t> speech. 2020.</a:t>
            </a:r>
            <a:endParaRPr lang="en-GB" sz="2400" b="0" i="0" u="none" strike="noStrike" dirty="0">
              <a:effectLst/>
              <a:latin typeface="Times New Roman" panose="02020603050405020304" pitchFamily="18" charset="0"/>
              <a:cs typeface="Times New Roman" panose="02020603050405020304" pitchFamily="18" charset="0"/>
            </a:endParaRPr>
          </a:p>
          <a:p>
            <a:pPr marL="0" algn="just" rtl="0" eaLnBrk="1" fontAlgn="t" latinLnBrk="0" hangingPunct="1">
              <a:lnSpc>
                <a:spcPct val="150000"/>
              </a:lnSpc>
              <a:spcBef>
                <a:spcPts val="0"/>
              </a:spcBef>
              <a:spcAft>
                <a:spcPts val="0"/>
              </a:spcAft>
            </a:pPr>
            <a:r>
              <a:rPr lang="en-US" sz="2400" b="1" i="0" u="none" strike="noStrike" kern="1200" dirty="0">
                <a:solidFill>
                  <a:srgbClr val="000000"/>
                </a:solidFill>
                <a:effectLst/>
                <a:latin typeface="Times New Roman" panose="02020603050405020304" pitchFamily="18" charset="0"/>
                <a:cs typeface="Times New Roman" panose="02020603050405020304" pitchFamily="18" charset="0"/>
              </a:rPr>
              <a:t>[4] </a:t>
            </a:r>
            <a:r>
              <a:rPr lang="en-US" sz="2400" b="0" i="0" u="none" strike="noStrike" kern="1200" dirty="0">
                <a:solidFill>
                  <a:srgbClr val="000000"/>
                </a:solidFill>
                <a:effectLst/>
                <a:latin typeface="Times New Roman" panose="02020603050405020304" pitchFamily="18" charset="0"/>
                <a:cs typeface="Times New Roman" panose="02020603050405020304" pitchFamily="18" charset="0"/>
              </a:rPr>
              <a:t>Mehmet </a:t>
            </a:r>
            <a:r>
              <a:rPr lang="en-US" sz="2400" b="0" i="0" u="none" strike="noStrike" kern="1200" dirty="0" err="1">
                <a:solidFill>
                  <a:srgbClr val="000000"/>
                </a:solidFill>
                <a:effectLst/>
                <a:latin typeface="Times New Roman" panose="02020603050405020304" pitchFamily="18" charset="0"/>
                <a:cs typeface="Times New Roman" panose="02020603050405020304" pitchFamily="18" charset="0"/>
              </a:rPr>
              <a:t>Berkehan</a:t>
            </a:r>
            <a:r>
              <a:rPr lang="en-US" sz="2400" b="0" i="0" u="none" strike="noStrike" kern="1200" dirty="0">
                <a:solidFill>
                  <a:srgbClr val="000000"/>
                </a:solidFill>
                <a:effectLst/>
                <a:latin typeface="Times New Roman" panose="02020603050405020304" pitchFamily="18" charset="0"/>
                <a:cs typeface="Times New Roman" panose="02020603050405020304" pitchFamily="18" charset="0"/>
              </a:rPr>
              <a:t> </a:t>
            </a:r>
            <a:r>
              <a:rPr lang="en-US" sz="2400" b="0" i="0" u="none" strike="noStrike" kern="1200" dirty="0" err="1">
                <a:solidFill>
                  <a:srgbClr val="000000"/>
                </a:solidFill>
                <a:effectLst/>
                <a:latin typeface="Times New Roman" panose="02020603050405020304" pitchFamily="18" charset="0"/>
                <a:cs typeface="Times New Roman" panose="02020603050405020304" pitchFamily="18" charset="0"/>
              </a:rPr>
              <a:t>Ak¸cay</a:t>
            </a:r>
            <a:r>
              <a:rPr lang="en-US" sz="2400" b="0" i="0" u="none" strike="noStrike" kern="1200" dirty="0">
                <a:solidFill>
                  <a:srgbClr val="000000"/>
                </a:solidFill>
                <a:effectLst/>
                <a:latin typeface="Times New Roman" panose="02020603050405020304" pitchFamily="18" charset="0"/>
                <a:cs typeface="Times New Roman" panose="02020603050405020304" pitchFamily="18" charset="0"/>
              </a:rPr>
              <a:t> and Kaya </a:t>
            </a:r>
            <a:r>
              <a:rPr lang="en-US" sz="2400" b="0" i="0" u="none" strike="noStrike" kern="1200" dirty="0" err="1">
                <a:solidFill>
                  <a:srgbClr val="000000"/>
                </a:solidFill>
                <a:effectLst/>
                <a:latin typeface="Times New Roman" panose="02020603050405020304" pitchFamily="18" charset="0"/>
                <a:cs typeface="Times New Roman" panose="02020603050405020304" pitchFamily="18" charset="0"/>
              </a:rPr>
              <a:t>O˘guz</a:t>
            </a:r>
            <a:r>
              <a:rPr lang="en-US" sz="2400" b="0" i="0" u="none" strike="noStrike" kern="1200" dirty="0">
                <a:solidFill>
                  <a:srgbClr val="000000"/>
                </a:solidFill>
                <a:effectLst/>
                <a:latin typeface="Times New Roman" panose="02020603050405020304" pitchFamily="18" charset="0"/>
                <a:cs typeface="Times New Roman" panose="02020603050405020304" pitchFamily="18" charset="0"/>
              </a:rPr>
              <a:t>. Speech emotion recognition: Emotional models, databases, features, preprocessing methods, support </a:t>
            </a:r>
            <a:r>
              <a:rPr lang="en-US" sz="2400" b="0" i="0" u="none" strike="noStrike" kern="1200" dirty="0" err="1">
                <a:solidFill>
                  <a:srgbClr val="000000"/>
                </a:solidFill>
                <a:effectLst/>
                <a:latin typeface="Times New Roman" panose="02020603050405020304" pitchFamily="18" charset="0"/>
                <a:cs typeface="Times New Roman" panose="02020603050405020304" pitchFamily="18" charset="0"/>
              </a:rPr>
              <a:t>ing</a:t>
            </a:r>
            <a:r>
              <a:rPr lang="en-US" sz="2400" b="0" i="0" u="none" strike="noStrike" kern="1200" dirty="0">
                <a:solidFill>
                  <a:srgbClr val="000000"/>
                </a:solidFill>
                <a:effectLst/>
                <a:latin typeface="Times New Roman" panose="02020603050405020304" pitchFamily="18" charset="0"/>
                <a:cs typeface="Times New Roman" panose="02020603050405020304" pitchFamily="18" charset="0"/>
              </a:rPr>
              <a:t> modalities, and classifiers. Speech Communication, 116:56–76, 2020.</a:t>
            </a:r>
          </a:p>
          <a:p>
            <a:pPr marL="0" algn="just" rtl="0" eaLnBrk="1" fontAlgn="t" latinLnBrk="0" hangingPunct="1">
              <a:lnSpc>
                <a:spcPct val="150000"/>
              </a:lnSpc>
              <a:spcBef>
                <a:spcPts val="0"/>
              </a:spcBef>
              <a:spcAft>
                <a:spcPts val="0"/>
              </a:spcAft>
            </a:pPr>
            <a:r>
              <a:rPr lang="en-US" sz="2400" b="1" i="0" u="none" strike="noStrike" kern="1200" dirty="0">
                <a:solidFill>
                  <a:srgbClr val="000000"/>
                </a:solidFill>
                <a:effectLst/>
                <a:latin typeface="Times New Roman" panose="02020603050405020304" pitchFamily="18" charset="0"/>
                <a:cs typeface="Times New Roman" panose="02020603050405020304" pitchFamily="18" charset="0"/>
              </a:rPr>
              <a:t>[5] </a:t>
            </a:r>
            <a:r>
              <a:rPr lang="en-US" sz="2400" i="0" u="none" strike="noStrike" kern="1200" dirty="0">
                <a:solidFill>
                  <a:srgbClr val="000000"/>
                </a:solidFill>
                <a:effectLst/>
                <a:latin typeface="Times New Roman" panose="02020603050405020304" pitchFamily="18" charset="0"/>
                <a:cs typeface="Times New Roman" panose="02020603050405020304" pitchFamily="18" charset="0"/>
              </a:rPr>
              <a:t>Babak </a:t>
            </a:r>
            <a:r>
              <a:rPr lang="en-US" sz="2400" i="0" u="none" strike="noStrike" kern="1200" dirty="0" err="1">
                <a:solidFill>
                  <a:srgbClr val="000000"/>
                </a:solidFill>
                <a:effectLst/>
                <a:latin typeface="Times New Roman" panose="02020603050405020304" pitchFamily="18" charset="0"/>
                <a:cs typeface="Times New Roman" panose="02020603050405020304" pitchFamily="18" charset="0"/>
              </a:rPr>
              <a:t>Joze</a:t>
            </a:r>
            <a:r>
              <a:rPr lang="en-US" sz="2400" i="0" u="none" strike="noStrike" kern="1200" dirty="0">
                <a:solidFill>
                  <a:srgbClr val="000000"/>
                </a:solidFill>
                <a:effectLst/>
                <a:latin typeface="Times New Roman" panose="02020603050405020304" pitchFamily="18" charset="0"/>
                <a:cs typeface="Times New Roman" panose="02020603050405020304" pitchFamily="18" charset="0"/>
              </a:rPr>
              <a:t> </a:t>
            </a:r>
            <a:r>
              <a:rPr lang="en-US" sz="2400" i="0" u="none" strike="noStrike" kern="1200" dirty="0" err="1">
                <a:solidFill>
                  <a:srgbClr val="000000"/>
                </a:solidFill>
                <a:effectLst/>
                <a:latin typeface="Times New Roman" panose="02020603050405020304" pitchFamily="18" charset="0"/>
                <a:cs typeface="Times New Roman" panose="02020603050405020304" pitchFamily="18" charset="0"/>
              </a:rPr>
              <a:t>Abbaschian</a:t>
            </a:r>
            <a:r>
              <a:rPr lang="en-US" sz="2400" i="0" u="none" strike="noStrike" kern="1200" dirty="0">
                <a:solidFill>
                  <a:srgbClr val="000000"/>
                </a:solidFill>
                <a:effectLst/>
                <a:latin typeface="Times New Roman" panose="02020603050405020304" pitchFamily="18" charset="0"/>
                <a:cs typeface="Times New Roman" panose="02020603050405020304" pitchFamily="18" charset="0"/>
              </a:rPr>
              <a:t>, Daniel Sierra-Sosa, and Adel </a:t>
            </a:r>
            <a:r>
              <a:rPr lang="en-US" sz="2400" i="0" u="none" strike="noStrike" kern="1200" dirty="0" err="1">
                <a:solidFill>
                  <a:srgbClr val="000000"/>
                </a:solidFill>
                <a:effectLst/>
                <a:latin typeface="Times New Roman" panose="02020603050405020304" pitchFamily="18" charset="0"/>
                <a:cs typeface="Times New Roman" panose="02020603050405020304" pitchFamily="18" charset="0"/>
              </a:rPr>
              <a:t>Elmaghraby</a:t>
            </a:r>
            <a:r>
              <a:rPr lang="en-US" sz="2400" i="0" u="none" strike="noStrike" kern="1200" dirty="0">
                <a:solidFill>
                  <a:srgbClr val="000000"/>
                </a:solidFill>
                <a:effectLst/>
                <a:latin typeface="Times New Roman" panose="02020603050405020304" pitchFamily="18" charset="0"/>
                <a:cs typeface="Times New Roman" panose="02020603050405020304" pitchFamily="18" charset="0"/>
              </a:rPr>
              <a:t>. Deep learning techniques for speech emotion recognition, from databases to models. Sensors, 21(4):1249, 2021. </a:t>
            </a:r>
            <a:endParaRPr lang="en-GB" sz="2400" i="0" u="none" strike="noStrike" dirty="0">
              <a:effectLst/>
              <a:latin typeface="Times New Roman" panose="02020603050405020304" pitchFamily="18" charset="0"/>
              <a:cs typeface="Times New Roman" panose="02020603050405020304" pitchFamily="18" charset="0"/>
            </a:endParaRPr>
          </a:p>
          <a:p>
            <a:pPr marL="0" algn="just" rtl="0" eaLnBrk="1" fontAlgn="t" latinLnBrk="0" hangingPunct="1">
              <a:lnSpc>
                <a:spcPct val="150000"/>
              </a:lnSpc>
              <a:spcBef>
                <a:spcPts val="0"/>
              </a:spcBef>
              <a:spcAft>
                <a:spcPts val="0"/>
              </a:spcAft>
            </a:pPr>
            <a:r>
              <a:rPr lang="en-US" sz="2400" b="1" i="0" u="none" strike="noStrike" kern="1200" dirty="0">
                <a:solidFill>
                  <a:srgbClr val="000000"/>
                </a:solidFill>
                <a:effectLst/>
                <a:latin typeface="Times New Roman" panose="02020603050405020304" pitchFamily="18" charset="0"/>
                <a:cs typeface="Times New Roman" panose="02020603050405020304" pitchFamily="18" charset="0"/>
              </a:rPr>
              <a:t>[6] </a:t>
            </a:r>
            <a:r>
              <a:rPr lang="en-US" sz="2400" b="0" i="0" u="none" strike="noStrike" kern="1200" dirty="0">
                <a:solidFill>
                  <a:srgbClr val="000000"/>
                </a:solidFill>
                <a:effectLst/>
                <a:latin typeface="Times New Roman" panose="02020603050405020304" pitchFamily="18" charset="0"/>
                <a:cs typeface="Times New Roman" panose="02020603050405020304" pitchFamily="18" charset="0"/>
              </a:rPr>
              <a:t>Manas Jain, Shruthi Narayan, Pratibha Balaji, Abhijit </a:t>
            </a:r>
            <a:r>
              <a:rPr lang="en-US" sz="2400" b="0" i="0" u="none" strike="noStrike" kern="1200" dirty="0" err="1">
                <a:solidFill>
                  <a:srgbClr val="000000"/>
                </a:solidFill>
                <a:effectLst/>
                <a:latin typeface="Times New Roman" panose="02020603050405020304" pitchFamily="18" charset="0"/>
                <a:cs typeface="Times New Roman" panose="02020603050405020304" pitchFamily="18" charset="0"/>
              </a:rPr>
              <a:t>Bhowmick</a:t>
            </a:r>
            <a:r>
              <a:rPr lang="en-US" sz="2400" b="0" i="0" u="none" strike="noStrike" kern="1200" dirty="0">
                <a:solidFill>
                  <a:srgbClr val="000000"/>
                </a:solidFill>
                <a:effectLst/>
                <a:latin typeface="Times New Roman" panose="02020603050405020304" pitchFamily="18" charset="0"/>
                <a:cs typeface="Times New Roman" panose="02020603050405020304" pitchFamily="18" charset="0"/>
              </a:rPr>
              <a:t>, Ra </a:t>
            </a:r>
            <a:r>
              <a:rPr lang="en-US" sz="2400" b="0" i="0" u="none" strike="noStrike" kern="1200" dirty="0" err="1">
                <a:solidFill>
                  <a:srgbClr val="000000"/>
                </a:solidFill>
                <a:effectLst/>
                <a:latin typeface="Times New Roman" panose="02020603050405020304" pitchFamily="18" charset="0"/>
                <a:cs typeface="Times New Roman" panose="02020603050405020304" pitchFamily="18" charset="0"/>
              </a:rPr>
              <a:t>jesh</a:t>
            </a:r>
            <a:r>
              <a:rPr lang="en-US" sz="2400" b="0" i="0" u="none" strike="noStrike" kern="1200" dirty="0">
                <a:solidFill>
                  <a:srgbClr val="000000"/>
                </a:solidFill>
                <a:effectLst/>
                <a:latin typeface="Times New Roman" panose="02020603050405020304" pitchFamily="18" charset="0"/>
                <a:cs typeface="Times New Roman" panose="02020603050405020304" pitchFamily="18" charset="0"/>
              </a:rPr>
              <a:t> Kumar Muthu, et al. Speech emotion recognition using support vector machine. </a:t>
            </a:r>
            <a:r>
              <a:rPr lang="en-US" sz="2400" b="0" i="0" u="none" strike="noStrike" kern="1200" dirty="0" err="1">
                <a:solidFill>
                  <a:srgbClr val="000000"/>
                </a:solidFill>
                <a:effectLst/>
                <a:latin typeface="Times New Roman" panose="02020603050405020304" pitchFamily="18" charset="0"/>
                <a:cs typeface="Times New Roman" panose="02020603050405020304" pitchFamily="18" charset="0"/>
              </a:rPr>
              <a:t>arXiv</a:t>
            </a:r>
            <a:r>
              <a:rPr lang="en-US" sz="2400" b="0" i="0" u="none" strike="noStrike" kern="1200" dirty="0">
                <a:solidFill>
                  <a:srgbClr val="000000"/>
                </a:solidFill>
                <a:effectLst/>
                <a:latin typeface="Times New Roman" panose="02020603050405020304" pitchFamily="18" charset="0"/>
                <a:cs typeface="Times New Roman" panose="02020603050405020304" pitchFamily="18" charset="0"/>
              </a:rPr>
              <a:t> preprint arXiv:2002.07590, 2020.</a:t>
            </a:r>
            <a:endParaRPr lang="en-GB" sz="2400" b="0" i="0" u="none" strike="noStrike" dirty="0">
              <a:effectLst/>
              <a:latin typeface="Times New Roman" panose="02020603050405020304" pitchFamily="18" charset="0"/>
              <a:cs typeface="Times New Roman" panose="02020603050405020304" pitchFamily="18" charset="0"/>
            </a:endParaRPr>
          </a:p>
          <a:p>
            <a:pPr marL="0" algn="just" rtl="0" eaLnBrk="1" fontAlgn="t" latinLnBrk="0" hangingPunct="1">
              <a:lnSpc>
                <a:spcPct val="150000"/>
              </a:lnSpc>
              <a:spcBef>
                <a:spcPts val="0"/>
              </a:spcBef>
              <a:spcAft>
                <a:spcPts val="0"/>
              </a:spcAft>
            </a:pPr>
            <a:r>
              <a:rPr lang="en-US" sz="2400" b="1" i="0" u="none" strike="noStrike" kern="1200" dirty="0">
                <a:solidFill>
                  <a:srgbClr val="000000"/>
                </a:solidFill>
                <a:effectLst/>
                <a:latin typeface="Times New Roman" panose="02020603050405020304" pitchFamily="18" charset="0"/>
                <a:cs typeface="Times New Roman" panose="02020603050405020304" pitchFamily="18" charset="0"/>
              </a:rPr>
              <a:t>[7] </a:t>
            </a:r>
            <a:r>
              <a:rPr lang="en-US" sz="2400" b="0" i="0" u="none" strike="noStrike" kern="1200" dirty="0">
                <a:solidFill>
                  <a:srgbClr val="000000"/>
                </a:solidFill>
                <a:effectLst/>
                <a:latin typeface="Times New Roman" panose="02020603050405020304" pitchFamily="18" charset="0"/>
                <a:cs typeface="Times New Roman" panose="02020603050405020304" pitchFamily="18" charset="0"/>
              </a:rPr>
              <a:t>Li-Wei Chen and Alexander </a:t>
            </a:r>
            <a:r>
              <a:rPr lang="en-US" sz="2400" b="0" i="0" u="none" strike="noStrike" kern="1200" dirty="0" err="1">
                <a:solidFill>
                  <a:srgbClr val="000000"/>
                </a:solidFill>
                <a:effectLst/>
                <a:latin typeface="Times New Roman" panose="02020603050405020304" pitchFamily="18" charset="0"/>
                <a:cs typeface="Times New Roman" panose="02020603050405020304" pitchFamily="18" charset="0"/>
              </a:rPr>
              <a:t>Rudnicky</a:t>
            </a:r>
            <a:r>
              <a:rPr lang="en-US" sz="2400" b="0" i="0" u="none" strike="noStrike" kern="1200" dirty="0">
                <a:solidFill>
                  <a:srgbClr val="000000"/>
                </a:solidFill>
                <a:effectLst/>
                <a:latin typeface="Times New Roman" panose="02020603050405020304" pitchFamily="18" charset="0"/>
                <a:cs typeface="Times New Roman" panose="02020603050405020304" pitchFamily="18" charset="0"/>
              </a:rPr>
              <a:t>. Exploring wav2vec 2.0 fine tun </a:t>
            </a:r>
            <a:r>
              <a:rPr lang="en-US" sz="2400" b="0" i="0" u="none" strike="noStrike" kern="1200" dirty="0" err="1">
                <a:solidFill>
                  <a:srgbClr val="000000"/>
                </a:solidFill>
                <a:effectLst/>
                <a:latin typeface="Times New Roman" panose="02020603050405020304" pitchFamily="18" charset="0"/>
                <a:cs typeface="Times New Roman" panose="02020603050405020304" pitchFamily="18" charset="0"/>
              </a:rPr>
              <a:t>ing</a:t>
            </a:r>
            <a:r>
              <a:rPr lang="en-US" sz="2400" b="0" i="0" u="none" strike="noStrike" kern="1200" dirty="0">
                <a:solidFill>
                  <a:srgbClr val="000000"/>
                </a:solidFill>
                <a:effectLst/>
                <a:latin typeface="Times New Roman" panose="02020603050405020304" pitchFamily="18" charset="0"/>
                <a:cs typeface="Times New Roman" panose="02020603050405020304" pitchFamily="18" charset="0"/>
              </a:rPr>
              <a:t> for improved speech emotion recognition. In ICASSP 2023-2023 IEEE International Conference on Acoustics, Speech and Signal Processing (ICASSP), pages 1–5. IEEE, 2023.</a:t>
            </a:r>
            <a:endParaRPr lang="en-GB" sz="2400" b="0" i="0" u="none" strike="noStrike" dirty="0">
              <a:effectLst/>
              <a:latin typeface="Times New Roman" panose="02020603050405020304" pitchFamily="18" charset="0"/>
              <a:cs typeface="Times New Roman" panose="02020603050405020304" pitchFamily="18" charset="0"/>
            </a:endParaRPr>
          </a:p>
          <a:p>
            <a:pPr marL="0" algn="just" rtl="0" eaLnBrk="1" fontAlgn="t" latinLnBrk="0" hangingPunct="1">
              <a:spcBef>
                <a:spcPts val="0"/>
              </a:spcBef>
              <a:spcAft>
                <a:spcPts val="0"/>
              </a:spcAft>
            </a:pPr>
            <a:endParaRPr lang="en-GB" sz="1800" b="0" i="0" u="none" strike="noStrike" dirty="0">
              <a:effectLst/>
              <a:latin typeface="Arial" panose="020B0604020202020204" pitchFamily="34" charset="0"/>
            </a:endParaRPr>
          </a:p>
          <a:p>
            <a:endParaRPr lang="en-GB"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AAE4D5">
                <a:alpha val="100000"/>
              </a:srgbClr>
            </a:gs>
            <a:gs pos="100000">
              <a:srgbClr val="73CFD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1199614" y="0"/>
            <a:ext cx="3371118" cy="3371118"/>
          </a:xfrm>
          <a:custGeom>
            <a:avLst/>
            <a:gdLst/>
            <a:ahLst/>
            <a:cxnLst/>
            <a:rect l="l" t="t" r="r" b="b"/>
            <a:pathLst>
              <a:path w="3371118" h="3371118">
                <a:moveTo>
                  <a:pt x="0" y="0"/>
                </a:moveTo>
                <a:lnTo>
                  <a:pt x="3371118" y="0"/>
                </a:lnTo>
                <a:lnTo>
                  <a:pt x="3371118" y="3371118"/>
                </a:lnTo>
                <a:lnTo>
                  <a:pt x="0" y="33711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0800000">
            <a:off x="14898326" y="0"/>
            <a:ext cx="3364989" cy="3371118"/>
          </a:xfrm>
          <a:custGeom>
            <a:avLst/>
            <a:gdLst/>
            <a:ahLst/>
            <a:cxnLst/>
            <a:rect l="l" t="t" r="r" b="b"/>
            <a:pathLst>
              <a:path w="3364989" h="3371118">
                <a:moveTo>
                  <a:pt x="0" y="0"/>
                </a:moveTo>
                <a:lnTo>
                  <a:pt x="3364989" y="0"/>
                </a:lnTo>
                <a:lnTo>
                  <a:pt x="3364989" y="3371118"/>
                </a:lnTo>
                <a:lnTo>
                  <a:pt x="0" y="33711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034372" y="3702089"/>
            <a:ext cx="3364989" cy="3279334"/>
          </a:xfrm>
          <a:custGeom>
            <a:avLst/>
            <a:gdLst/>
            <a:ahLst/>
            <a:cxnLst/>
            <a:rect l="l" t="t" r="r" b="b"/>
            <a:pathLst>
              <a:path w="3364989" h="3279334">
                <a:moveTo>
                  <a:pt x="0" y="0"/>
                </a:moveTo>
                <a:lnTo>
                  <a:pt x="3364989" y="0"/>
                </a:lnTo>
                <a:lnTo>
                  <a:pt x="3364989" y="3279335"/>
                </a:lnTo>
                <a:lnTo>
                  <a:pt x="0" y="32793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4996809" y="7064121"/>
            <a:ext cx="3364989" cy="3364989"/>
          </a:xfrm>
          <a:custGeom>
            <a:avLst/>
            <a:gdLst/>
            <a:ahLst/>
            <a:cxnLst/>
            <a:rect l="l" t="t" r="r" b="b"/>
            <a:pathLst>
              <a:path w="3364989" h="3364989">
                <a:moveTo>
                  <a:pt x="0" y="0"/>
                </a:moveTo>
                <a:lnTo>
                  <a:pt x="3364989" y="0"/>
                </a:lnTo>
                <a:lnTo>
                  <a:pt x="3364989" y="3364989"/>
                </a:lnTo>
                <a:lnTo>
                  <a:pt x="0" y="33649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1527208" y="7200900"/>
            <a:ext cx="3371118" cy="3371118"/>
          </a:xfrm>
          <a:custGeom>
            <a:avLst/>
            <a:gdLst/>
            <a:ahLst/>
            <a:cxnLst/>
            <a:rect l="l" t="t" r="r" b="b"/>
            <a:pathLst>
              <a:path w="3371118" h="3371118">
                <a:moveTo>
                  <a:pt x="0" y="0"/>
                </a:moveTo>
                <a:lnTo>
                  <a:pt x="3371118" y="0"/>
                </a:lnTo>
                <a:lnTo>
                  <a:pt x="3371118" y="3371118"/>
                </a:lnTo>
                <a:lnTo>
                  <a:pt x="0" y="337111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TextBox 8"/>
          <p:cNvSpPr txBox="1"/>
          <p:nvPr/>
        </p:nvSpPr>
        <p:spPr>
          <a:xfrm>
            <a:off x="3429000" y="3162300"/>
            <a:ext cx="10881453" cy="3383940"/>
          </a:xfrm>
          <a:prstGeom prst="rect">
            <a:avLst/>
          </a:prstGeom>
        </p:spPr>
        <p:txBody>
          <a:bodyPr wrap="square" lIns="0" tIns="0" rIns="0" bIns="0" rtlCol="0" anchor="t">
            <a:spAutoFit/>
          </a:bodyPr>
          <a:lstStyle/>
          <a:p>
            <a:pPr algn="ctr">
              <a:lnSpc>
                <a:spcPts val="13859"/>
              </a:lnSpc>
            </a:pPr>
            <a:r>
              <a:rPr lang="en-US" sz="8800" b="1" dirty="0">
                <a:solidFill>
                  <a:srgbClr val="000000"/>
                </a:solidFill>
                <a:latin typeface="Times New Roman" panose="02020603050405020304" pitchFamily="18" charset="0"/>
                <a:cs typeface="Times New Roman" panose="02020603050405020304" pitchFamily="18" charset="0"/>
              </a:rPr>
              <a:t>Thank You All</a:t>
            </a:r>
          </a:p>
          <a:p>
            <a:pPr algn="ctr">
              <a:lnSpc>
                <a:spcPts val="13859"/>
              </a:lnSpc>
            </a:pPr>
            <a:r>
              <a:rPr lang="en-US" sz="8800" b="1" dirty="0">
                <a:solidFill>
                  <a:srgbClr val="000000"/>
                </a:solidFill>
                <a:latin typeface="Times New Roman" panose="02020603050405020304" pitchFamily="18" charset="0"/>
                <a:cs typeface="Times New Roman" panose="02020603050405020304" pitchFamily="18" charset="0"/>
              </a:rPr>
              <a:t>Any Question Please?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AAE4D5">
                <a:alpha val="100000"/>
              </a:srgbClr>
            </a:gs>
            <a:gs pos="100000">
              <a:srgbClr val="73CFD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1696524" y="3411223"/>
            <a:ext cx="3371118" cy="3371118"/>
          </a:xfrm>
          <a:custGeom>
            <a:avLst/>
            <a:gdLst/>
            <a:ahLst/>
            <a:cxnLst/>
            <a:rect l="l" t="t" r="r" b="b"/>
            <a:pathLst>
              <a:path w="3371118" h="3371118">
                <a:moveTo>
                  <a:pt x="0" y="0"/>
                </a:moveTo>
                <a:lnTo>
                  <a:pt x="3371118" y="0"/>
                </a:lnTo>
                <a:lnTo>
                  <a:pt x="3371118" y="3371118"/>
                </a:lnTo>
                <a:lnTo>
                  <a:pt x="0" y="33711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696524" y="-444295"/>
            <a:ext cx="3371118" cy="3371118"/>
          </a:xfrm>
          <a:custGeom>
            <a:avLst/>
            <a:gdLst/>
            <a:ahLst/>
            <a:cxnLst/>
            <a:rect l="l" t="t" r="r" b="b"/>
            <a:pathLst>
              <a:path w="3371118" h="3371118">
                <a:moveTo>
                  <a:pt x="0" y="0"/>
                </a:moveTo>
                <a:lnTo>
                  <a:pt x="3371118" y="0"/>
                </a:lnTo>
                <a:lnTo>
                  <a:pt x="3371118" y="3371118"/>
                </a:lnTo>
                <a:lnTo>
                  <a:pt x="0" y="33711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a:off x="14923011" y="-53503"/>
            <a:ext cx="3364989" cy="3371118"/>
          </a:xfrm>
          <a:custGeom>
            <a:avLst/>
            <a:gdLst/>
            <a:ahLst/>
            <a:cxnLst/>
            <a:rect l="l" t="t" r="r" b="b"/>
            <a:pathLst>
              <a:path w="3364989" h="3371118">
                <a:moveTo>
                  <a:pt x="0" y="0"/>
                </a:moveTo>
                <a:lnTo>
                  <a:pt x="3364989" y="0"/>
                </a:lnTo>
                <a:lnTo>
                  <a:pt x="3364989" y="3371118"/>
                </a:lnTo>
                <a:lnTo>
                  <a:pt x="0" y="33711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5067642" y="3536813"/>
            <a:ext cx="3364989" cy="3279334"/>
          </a:xfrm>
          <a:custGeom>
            <a:avLst/>
            <a:gdLst/>
            <a:ahLst/>
            <a:cxnLst/>
            <a:rect l="l" t="t" r="r" b="b"/>
            <a:pathLst>
              <a:path w="3364989" h="3279334">
                <a:moveTo>
                  <a:pt x="0" y="0"/>
                </a:moveTo>
                <a:lnTo>
                  <a:pt x="3364989" y="0"/>
                </a:lnTo>
                <a:lnTo>
                  <a:pt x="3364989" y="3279335"/>
                </a:lnTo>
                <a:lnTo>
                  <a:pt x="0" y="32793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4978642" y="7079525"/>
            <a:ext cx="3364989" cy="3364989"/>
          </a:xfrm>
          <a:custGeom>
            <a:avLst/>
            <a:gdLst/>
            <a:ahLst/>
            <a:cxnLst/>
            <a:rect l="l" t="t" r="r" b="b"/>
            <a:pathLst>
              <a:path w="3364989" h="3364989">
                <a:moveTo>
                  <a:pt x="0" y="0"/>
                </a:moveTo>
                <a:lnTo>
                  <a:pt x="3364989" y="0"/>
                </a:lnTo>
                <a:lnTo>
                  <a:pt x="3364989" y="3364989"/>
                </a:lnTo>
                <a:lnTo>
                  <a:pt x="0" y="33649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1696524" y="7360177"/>
            <a:ext cx="3371118" cy="3371118"/>
          </a:xfrm>
          <a:custGeom>
            <a:avLst/>
            <a:gdLst/>
            <a:ahLst/>
            <a:cxnLst/>
            <a:rect l="l" t="t" r="r" b="b"/>
            <a:pathLst>
              <a:path w="3371118" h="3371118">
                <a:moveTo>
                  <a:pt x="0" y="0"/>
                </a:moveTo>
                <a:lnTo>
                  <a:pt x="3371118" y="0"/>
                </a:lnTo>
                <a:lnTo>
                  <a:pt x="3371118" y="3371118"/>
                </a:lnTo>
                <a:lnTo>
                  <a:pt x="0" y="33711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TextBox 9"/>
          <p:cNvSpPr txBox="1"/>
          <p:nvPr/>
        </p:nvSpPr>
        <p:spPr>
          <a:xfrm>
            <a:off x="2895600" y="1097305"/>
            <a:ext cx="8915400" cy="4560223"/>
          </a:xfrm>
          <a:prstGeom prst="rect">
            <a:avLst/>
          </a:prstGeom>
          <a:noFill/>
        </p:spPr>
        <p:txBody>
          <a:bodyPr wrap="square" rtlCol="0">
            <a:spAutoFit/>
          </a:bodyPr>
          <a:lstStyle/>
          <a:p>
            <a:pPr algn="ctr"/>
            <a:r>
              <a:rPr lang="en-US" sz="4800" b="1" dirty="0">
                <a:latin typeface="Times New Roman" panose="02020603050405020304" pitchFamily="18" charset="0"/>
                <a:cs typeface="Times New Roman" panose="02020603050405020304" pitchFamily="18" charset="0"/>
              </a:rPr>
              <a:t>Presented By:</a:t>
            </a:r>
          </a:p>
          <a:p>
            <a:pPr algn="just"/>
            <a:endParaRPr lang="en-US" sz="3600" b="1" dirty="0">
              <a:latin typeface="Times New Roman" panose="02020603050405020304" pitchFamily="18" charset="0"/>
              <a:cs typeface="Times New Roman" panose="02020603050405020304" pitchFamily="18" charset="0"/>
            </a:endParaRPr>
          </a:p>
          <a:p>
            <a:pPr algn="just">
              <a:spcAft>
                <a:spcPts val="150"/>
              </a:spcAft>
            </a:pPr>
            <a:r>
              <a:rPr lang="en-US" sz="3600" dirty="0">
                <a:latin typeface="Times New Roman" panose="02020603050405020304" pitchFamily="18" charset="0"/>
                <a:cs typeface="Times New Roman" panose="02020603050405020304" pitchFamily="18" charset="0"/>
              </a:rPr>
              <a:t>1. Abdullah Al </a:t>
            </a:r>
            <a:r>
              <a:rPr lang="en-US" sz="3600" dirty="0" err="1">
                <a:latin typeface="Times New Roman" panose="02020603050405020304" pitchFamily="18" charset="0"/>
                <a:cs typeface="Times New Roman" panose="02020603050405020304" pitchFamily="18" charset="0"/>
              </a:rPr>
              <a:t>Sadnun</a:t>
            </a:r>
            <a:r>
              <a:rPr lang="en-US" sz="3600" dirty="0">
                <a:latin typeface="Times New Roman" panose="02020603050405020304" pitchFamily="18" charset="0"/>
                <a:cs typeface="Times New Roman" panose="02020603050405020304" pitchFamily="18" charset="0"/>
              </a:rPr>
              <a:t> (ID:19202103324)</a:t>
            </a:r>
          </a:p>
          <a:p>
            <a:pPr algn="just">
              <a:spcAft>
                <a:spcPts val="150"/>
              </a:spcAft>
            </a:pPr>
            <a:r>
              <a:rPr lang="en-US" sz="3600" dirty="0">
                <a:latin typeface="Times New Roman" panose="02020603050405020304" pitchFamily="18" charset="0"/>
                <a:cs typeface="Times New Roman" panose="02020603050405020304" pitchFamily="18" charset="0"/>
              </a:rPr>
              <a:t>2. Akash Kumar </a:t>
            </a:r>
            <a:r>
              <a:rPr lang="en-US" sz="3600" dirty="0" err="1">
                <a:latin typeface="Times New Roman" panose="02020603050405020304" pitchFamily="18" charset="0"/>
                <a:cs typeface="Times New Roman" panose="02020603050405020304" pitchFamily="18" charset="0"/>
              </a:rPr>
              <a:t>Nondi</a:t>
            </a:r>
            <a:r>
              <a:rPr lang="en-US" sz="3600" dirty="0">
                <a:latin typeface="Times New Roman" panose="02020603050405020304" pitchFamily="18" charset="0"/>
                <a:cs typeface="Times New Roman" panose="02020603050405020304" pitchFamily="18" charset="0"/>
              </a:rPr>
              <a:t> (ID:19202103325) </a:t>
            </a:r>
          </a:p>
          <a:p>
            <a:pPr algn="just">
              <a:spcAft>
                <a:spcPts val="150"/>
              </a:spcAft>
            </a:pPr>
            <a:r>
              <a:rPr lang="en-US" sz="3600" dirty="0">
                <a:latin typeface="Times New Roman" panose="02020603050405020304" pitchFamily="18" charset="0"/>
                <a:cs typeface="Times New Roman" panose="02020603050405020304" pitchFamily="18" charset="0"/>
              </a:rPr>
              <a:t>3. Md </a:t>
            </a:r>
            <a:r>
              <a:rPr lang="en-US" sz="3600" dirty="0" err="1">
                <a:latin typeface="Times New Roman" panose="02020603050405020304" pitchFamily="18" charset="0"/>
                <a:cs typeface="Times New Roman" panose="02020603050405020304" pitchFamily="18" charset="0"/>
              </a:rPr>
              <a:t>Shafiul</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Alam</a:t>
            </a:r>
            <a:r>
              <a:rPr lang="en-US" sz="3600" dirty="0">
                <a:latin typeface="Times New Roman" panose="02020603050405020304" pitchFamily="18" charset="0"/>
                <a:cs typeface="Times New Roman" panose="02020603050405020304" pitchFamily="18" charset="0"/>
              </a:rPr>
              <a:t> (ID:19202103327)</a:t>
            </a:r>
          </a:p>
          <a:p>
            <a:pPr algn="just">
              <a:spcAft>
                <a:spcPts val="150"/>
              </a:spcAft>
            </a:pPr>
            <a:r>
              <a:rPr lang="en-US" sz="3600" dirty="0">
                <a:latin typeface="Times New Roman" panose="02020603050405020304" pitchFamily="18" charset="0"/>
                <a:cs typeface="Times New Roman" panose="02020603050405020304" pitchFamily="18" charset="0"/>
              </a:rPr>
              <a:t>4. A.N.M </a:t>
            </a:r>
            <a:r>
              <a:rPr lang="en-US" sz="3600" dirty="0" err="1">
                <a:latin typeface="Times New Roman" panose="02020603050405020304" pitchFamily="18" charset="0"/>
                <a:cs typeface="Times New Roman" panose="02020603050405020304" pitchFamily="18" charset="0"/>
              </a:rPr>
              <a:t>Liazur</a:t>
            </a:r>
            <a:r>
              <a:rPr lang="en-US" sz="3600" dirty="0">
                <a:latin typeface="Times New Roman" panose="02020603050405020304" pitchFamily="18" charset="0"/>
                <a:cs typeface="Times New Roman" panose="02020603050405020304" pitchFamily="18" charset="0"/>
              </a:rPr>
              <a:t> Rahman (ID: 19202103344)  </a:t>
            </a:r>
          </a:p>
          <a:p>
            <a:pPr algn="just">
              <a:spcAft>
                <a:spcPts val="150"/>
              </a:spcAft>
            </a:pPr>
            <a:r>
              <a:rPr lang="en-US" sz="3600" dirty="0">
                <a:latin typeface="Times New Roman" panose="02020603050405020304" pitchFamily="18" charset="0"/>
                <a:cs typeface="Times New Roman" panose="02020603050405020304" pitchFamily="18" charset="0"/>
              </a:rPr>
              <a:t>5. Md. Raju Raihan (ID: 19202103351)</a:t>
            </a:r>
          </a:p>
          <a:p>
            <a:endParaRPr lang="en-US" dirty="0"/>
          </a:p>
        </p:txBody>
      </p:sp>
      <p:sp>
        <p:nvSpPr>
          <p:cNvPr id="11" name="TextBox 10"/>
          <p:cNvSpPr txBox="1"/>
          <p:nvPr/>
        </p:nvSpPr>
        <p:spPr>
          <a:xfrm>
            <a:off x="5048250" y="6201293"/>
            <a:ext cx="4610100" cy="2852063"/>
          </a:xfrm>
          <a:prstGeom prst="rect">
            <a:avLst/>
          </a:prstGeom>
          <a:noFill/>
        </p:spPr>
        <p:txBody>
          <a:bodyPr wrap="square" rtlCol="0">
            <a:spAutoFit/>
          </a:bodyPr>
          <a:lstStyle/>
          <a:p>
            <a:pPr algn="ctr"/>
            <a:r>
              <a:rPr lang="en-US" sz="4800" b="1" dirty="0">
                <a:latin typeface="Times New Roman" panose="02020603050405020304" pitchFamily="18" charset="0"/>
                <a:cs typeface="Times New Roman" panose="02020603050405020304" pitchFamily="18" charset="0"/>
              </a:rPr>
              <a:t>Supervised By:</a:t>
            </a:r>
          </a:p>
          <a:p>
            <a:endParaRPr lang="en-US" sz="3200" b="1" dirty="0">
              <a:latin typeface="Times New Roman" panose="02020603050405020304" pitchFamily="18" charset="0"/>
              <a:cs typeface="Times New Roman" panose="02020603050405020304" pitchFamily="18" charset="0"/>
            </a:endParaRPr>
          </a:p>
          <a:p>
            <a:pPr algn="ctr">
              <a:spcAft>
                <a:spcPts val="180"/>
              </a:spcAft>
            </a:pPr>
            <a:r>
              <a:rPr lang="en-US" sz="3200" dirty="0">
                <a:latin typeface="Times New Roman" panose="02020603050405020304" pitchFamily="18" charset="0"/>
                <a:cs typeface="Times New Roman" panose="02020603050405020304" pitchFamily="18" charset="0"/>
              </a:rPr>
              <a:t>Md. Mahbub-Or-Rashid  </a:t>
            </a:r>
          </a:p>
          <a:p>
            <a:pPr algn="ctr">
              <a:spcAft>
                <a:spcPts val="180"/>
              </a:spcAft>
            </a:pPr>
            <a:r>
              <a:rPr lang="en-US" sz="3200" dirty="0">
                <a:latin typeface="Times New Roman" panose="02020603050405020304" pitchFamily="18" charset="0"/>
                <a:cs typeface="Times New Roman" panose="02020603050405020304" pitchFamily="18" charset="0"/>
              </a:rPr>
              <a:t>Assistant Professor,</a:t>
            </a:r>
          </a:p>
          <a:p>
            <a:pPr algn="ctr">
              <a:spcAft>
                <a:spcPts val="180"/>
              </a:spcAft>
            </a:pPr>
            <a:r>
              <a:rPr lang="en-US" sz="3200" dirty="0">
                <a:latin typeface="Times New Roman" panose="02020603050405020304" pitchFamily="18" charset="0"/>
                <a:cs typeface="Times New Roman" panose="02020603050405020304" pitchFamily="18" charset="0"/>
              </a:rPr>
              <a:t>Dept. of CSE(BUBT) </a:t>
            </a:r>
          </a:p>
        </p:txBody>
      </p:sp>
    </p:spTree>
    <p:extLst>
      <p:ext uri="{BB962C8B-B14F-4D97-AF65-F5344CB8AC3E}">
        <p14:creationId xmlns:p14="http://schemas.microsoft.com/office/powerpoint/2010/main" val="808377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AAE4D5">
                <a:alpha val="100000"/>
              </a:srgbClr>
            </a:gs>
            <a:gs pos="100000">
              <a:srgbClr val="73CFD1">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066800" y="1372522"/>
            <a:ext cx="6637119" cy="1008674"/>
          </a:xfrm>
          <a:prstGeom prst="rect">
            <a:avLst/>
          </a:prstGeom>
        </p:spPr>
        <p:txBody>
          <a:bodyPr wrap="square" lIns="0" tIns="0" rIns="0" bIns="0" rtlCol="0" anchor="t">
            <a:spAutoFit/>
          </a:bodyPr>
          <a:lstStyle/>
          <a:p>
            <a:pPr algn="ctr">
              <a:lnSpc>
                <a:spcPts val="8775"/>
              </a:lnSpc>
            </a:pPr>
            <a:r>
              <a:rPr lang="en-US" sz="5400" b="1" dirty="0">
                <a:solidFill>
                  <a:srgbClr val="000000"/>
                </a:solidFill>
                <a:latin typeface="Times New Roman" panose="02020603050405020304" pitchFamily="18" charset="0"/>
                <a:cs typeface="Times New Roman" panose="02020603050405020304" pitchFamily="18" charset="0"/>
              </a:rPr>
              <a:t>Presentation Outline</a:t>
            </a:r>
          </a:p>
        </p:txBody>
      </p:sp>
      <p:sp>
        <p:nvSpPr>
          <p:cNvPr id="3" name="Freeform 3"/>
          <p:cNvSpPr/>
          <p:nvPr/>
        </p:nvSpPr>
        <p:spPr>
          <a:xfrm>
            <a:off x="14843370" y="867372"/>
            <a:ext cx="2728548" cy="2728548"/>
          </a:xfrm>
          <a:custGeom>
            <a:avLst/>
            <a:gdLst/>
            <a:ahLst/>
            <a:cxnLst/>
            <a:rect l="l" t="t" r="r" b="b"/>
            <a:pathLst>
              <a:path w="2728548" h="2728548">
                <a:moveTo>
                  <a:pt x="0" y="0"/>
                </a:moveTo>
                <a:lnTo>
                  <a:pt x="2728548" y="0"/>
                </a:lnTo>
                <a:lnTo>
                  <a:pt x="2728548" y="2728549"/>
                </a:lnTo>
                <a:lnTo>
                  <a:pt x="0" y="27285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19397" y="6909655"/>
            <a:ext cx="3025233" cy="3025233"/>
          </a:xfrm>
          <a:custGeom>
            <a:avLst/>
            <a:gdLst/>
            <a:ahLst/>
            <a:cxnLst/>
            <a:rect l="l" t="t" r="r" b="b"/>
            <a:pathLst>
              <a:path w="3025233" h="3025233">
                <a:moveTo>
                  <a:pt x="0" y="0"/>
                </a:moveTo>
                <a:lnTo>
                  <a:pt x="3025233" y="0"/>
                </a:lnTo>
                <a:lnTo>
                  <a:pt x="3025233" y="3025233"/>
                </a:lnTo>
                <a:lnTo>
                  <a:pt x="0" y="30252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5"/>
          <p:cNvSpPr txBox="1"/>
          <p:nvPr/>
        </p:nvSpPr>
        <p:spPr>
          <a:xfrm>
            <a:off x="1219200" y="2781300"/>
            <a:ext cx="12268200" cy="5866478"/>
          </a:xfrm>
          <a:prstGeom prst="rect">
            <a:avLst/>
          </a:prstGeom>
          <a:noFill/>
        </p:spPr>
        <p:txBody>
          <a:bodyPr wrap="square" numCol="2" rtlCol="0">
            <a:spAutoFit/>
          </a:bodyPr>
          <a:lstStyle/>
          <a:p>
            <a:pPr marL="457200" indent="-457200" algn="just">
              <a:lnSpc>
                <a:spcPct val="150000"/>
              </a:lnSpc>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Introduction</a:t>
            </a:r>
          </a:p>
          <a:p>
            <a:pPr marL="457200" indent="-457200" algn="just">
              <a:lnSpc>
                <a:spcPct val="150000"/>
              </a:lnSpc>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Motivation</a:t>
            </a:r>
          </a:p>
          <a:p>
            <a:pPr marL="457200" indent="-457200" algn="just">
              <a:lnSpc>
                <a:spcPct val="150000"/>
              </a:lnSpc>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Problem Statement</a:t>
            </a:r>
          </a:p>
          <a:p>
            <a:pPr marL="457200" indent="-457200" algn="just">
              <a:lnSpc>
                <a:spcPct val="150000"/>
              </a:lnSpc>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Objective</a:t>
            </a:r>
          </a:p>
          <a:p>
            <a:pPr marL="457200" indent="-457200" algn="just">
              <a:lnSpc>
                <a:spcPct val="150000"/>
              </a:lnSpc>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Literature Review</a:t>
            </a:r>
          </a:p>
          <a:p>
            <a:pPr marL="457200" indent="-457200" algn="just">
              <a:lnSpc>
                <a:spcPct val="150000"/>
              </a:lnSpc>
              <a:buFont typeface="Wingdings" panose="05000000000000000000" pitchFamily="2" charset="2"/>
              <a:buChar char="Ø"/>
            </a:pPr>
            <a:endParaRPr lang="en-US" sz="3600" dirty="0">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Ø"/>
            </a:pPr>
            <a:endParaRPr lang="en-US" sz="3600" dirty="0">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Dataset</a:t>
            </a:r>
          </a:p>
          <a:p>
            <a:pPr marL="457200" indent="-457200" algn="just">
              <a:lnSpc>
                <a:spcPct val="150000"/>
              </a:lnSpc>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Proposed Methodology</a:t>
            </a:r>
          </a:p>
          <a:p>
            <a:pPr marL="457200" indent="-457200" algn="just">
              <a:lnSpc>
                <a:spcPct val="150000"/>
              </a:lnSpc>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Experimental Result </a:t>
            </a:r>
          </a:p>
          <a:p>
            <a:pPr marL="457200" indent="-457200" algn="just">
              <a:lnSpc>
                <a:spcPct val="150000"/>
              </a:lnSpc>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Conclusion and Future Works</a:t>
            </a:r>
          </a:p>
          <a:p>
            <a:pPr marL="457200" indent="-457200" algn="just">
              <a:lnSpc>
                <a:spcPct val="150000"/>
              </a:lnSpc>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References</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AAE4D5">
                <a:alpha val="100000"/>
              </a:srgbClr>
            </a:gs>
            <a:gs pos="100000">
              <a:srgbClr val="73CFD1">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288961" y="1409700"/>
            <a:ext cx="9351499" cy="1008674"/>
          </a:xfrm>
          <a:prstGeom prst="rect">
            <a:avLst/>
          </a:prstGeom>
        </p:spPr>
        <p:txBody>
          <a:bodyPr lIns="0" tIns="0" rIns="0" bIns="0" rtlCol="0" anchor="t">
            <a:spAutoFit/>
          </a:bodyPr>
          <a:lstStyle/>
          <a:p>
            <a:pPr>
              <a:lnSpc>
                <a:spcPts val="8775"/>
              </a:lnSpc>
            </a:pPr>
            <a:r>
              <a:rPr lang="en-US" sz="5400" b="1" dirty="0">
                <a:solidFill>
                  <a:srgbClr val="000000"/>
                </a:solidFill>
                <a:latin typeface="Times New Roman" panose="02020603050405020304" pitchFamily="18" charset="0"/>
                <a:cs typeface="Times New Roman" panose="02020603050405020304" pitchFamily="18" charset="0"/>
              </a:rPr>
              <a:t>Introduction</a:t>
            </a:r>
          </a:p>
        </p:txBody>
      </p:sp>
      <p:sp>
        <p:nvSpPr>
          <p:cNvPr id="3" name="TextBox 3"/>
          <p:cNvSpPr txBox="1"/>
          <p:nvPr/>
        </p:nvSpPr>
        <p:spPr>
          <a:xfrm>
            <a:off x="1288961" y="3086100"/>
            <a:ext cx="13036639" cy="4900124"/>
          </a:xfrm>
          <a:prstGeom prst="rect">
            <a:avLst/>
          </a:prstGeom>
        </p:spPr>
        <p:txBody>
          <a:bodyPr wrap="square" lIns="0" tIns="0" rIns="0" bIns="0" rtlCol="0" anchor="t">
            <a:spAutoFit/>
          </a:bodyPr>
          <a:lstStyle/>
          <a:p>
            <a:pPr marL="457200" indent="-457200" algn="just">
              <a:lnSpc>
                <a:spcPct val="150000"/>
              </a:lnSpc>
              <a:buFont typeface="Wingdings" panose="05000000000000000000" pitchFamily="2" charset="2"/>
              <a:buChar char="q"/>
            </a:pPr>
            <a:r>
              <a:rPr lang="en-US" sz="3600" dirty="0">
                <a:latin typeface="Times New Roman" panose="02020603050405020304" pitchFamily="18" charset="0"/>
                <a:cs typeface="Times New Roman" panose="02020603050405020304" pitchFamily="18" charset="0"/>
              </a:rPr>
              <a:t>Speech emotion recognition detecting emotions </a:t>
            </a:r>
            <a:r>
              <a:rPr lang="en-GB" sz="3600" dirty="0">
                <a:latin typeface="Times New Roman" panose="02020603050405020304" pitchFamily="18" charset="0"/>
                <a:cs typeface="Times New Roman" panose="02020603050405020304" pitchFamily="18" charset="0"/>
              </a:rPr>
              <a:t>from joy to sorrow, expressed through human voices.</a:t>
            </a:r>
          </a:p>
          <a:p>
            <a:pPr marL="457200" indent="-457200" algn="just">
              <a:lnSpc>
                <a:spcPct val="150000"/>
              </a:lnSpc>
              <a:buFont typeface="Wingdings" panose="05000000000000000000" pitchFamily="2" charset="2"/>
              <a:buChar char="q"/>
            </a:pPr>
            <a:r>
              <a:rPr lang="en-GB" sz="3600" dirty="0">
                <a:latin typeface="Times New Roman" panose="02020603050405020304" pitchFamily="18" charset="0"/>
                <a:cs typeface="Times New Roman" panose="02020603050405020304" pitchFamily="18" charset="0"/>
              </a:rPr>
              <a:t>This field goes beyond language studies, blending artificial intelligence and psychology.</a:t>
            </a:r>
          </a:p>
          <a:p>
            <a:pPr marL="457200" indent="-457200" algn="just">
              <a:lnSpc>
                <a:spcPct val="150000"/>
              </a:lnSpc>
              <a:buFont typeface="Wingdings" panose="05000000000000000000" pitchFamily="2" charset="2"/>
              <a:buChar char="q"/>
            </a:pPr>
            <a:r>
              <a:rPr lang="en-GB" sz="3600" dirty="0">
                <a:latin typeface="Times New Roman" panose="02020603050405020304" pitchFamily="18" charset="0"/>
                <a:cs typeface="Times New Roman" panose="02020603050405020304" pitchFamily="18" charset="0"/>
              </a:rPr>
              <a:t>This technology has implications for human-computer interaction and mental health diagnostics.</a:t>
            </a:r>
            <a:endParaRPr lang="en-US" sz="36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03A143E8-7A90-4ADB-A5B3-44499674B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5200" y="3771900"/>
            <a:ext cx="2667000" cy="2514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AAE4D5">
                <a:alpha val="100000"/>
              </a:srgbClr>
            </a:gs>
            <a:gs pos="100000">
              <a:srgbClr val="73CFD1">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457200" y="2171700"/>
            <a:ext cx="5120813" cy="1008674"/>
          </a:xfrm>
          <a:prstGeom prst="rect">
            <a:avLst/>
          </a:prstGeom>
        </p:spPr>
        <p:txBody>
          <a:bodyPr wrap="square" lIns="0" tIns="0" rIns="0" bIns="0" rtlCol="0" anchor="t">
            <a:spAutoFit/>
          </a:bodyPr>
          <a:lstStyle/>
          <a:p>
            <a:pPr algn="ctr">
              <a:lnSpc>
                <a:spcPts val="8775"/>
              </a:lnSpc>
            </a:pPr>
            <a:r>
              <a:rPr lang="en-US" sz="5400" b="1" dirty="0">
                <a:solidFill>
                  <a:srgbClr val="000000"/>
                </a:solidFill>
                <a:latin typeface="Times New Roman" panose="02020603050405020304" pitchFamily="18" charset="0"/>
                <a:cs typeface="Times New Roman" panose="02020603050405020304" pitchFamily="18" charset="0"/>
              </a:rPr>
              <a:t>Motivation</a:t>
            </a:r>
          </a:p>
        </p:txBody>
      </p:sp>
      <p:sp>
        <p:nvSpPr>
          <p:cNvPr id="5" name="TextBox 5"/>
          <p:cNvSpPr txBox="1"/>
          <p:nvPr/>
        </p:nvSpPr>
        <p:spPr>
          <a:xfrm>
            <a:off x="2863403" y="4512657"/>
            <a:ext cx="6981810" cy="2176220"/>
          </a:xfrm>
          <a:prstGeom prst="rect">
            <a:avLst/>
          </a:prstGeom>
        </p:spPr>
        <p:txBody>
          <a:bodyPr lIns="50800" tIns="50800" rIns="50800" bIns="50800" rtlCol="0" anchor="ctr"/>
          <a:lstStyle/>
          <a:p>
            <a:pPr algn="ctr">
              <a:lnSpc>
                <a:spcPts val="2659"/>
              </a:lnSpc>
              <a:spcBef>
                <a:spcPct val="0"/>
              </a:spcBef>
            </a:pPr>
            <a:endParaRPr/>
          </a:p>
        </p:txBody>
      </p:sp>
      <p:sp>
        <p:nvSpPr>
          <p:cNvPr id="11" name="TextBox 10"/>
          <p:cNvSpPr txBox="1"/>
          <p:nvPr/>
        </p:nvSpPr>
        <p:spPr>
          <a:xfrm>
            <a:off x="1266637" y="3826555"/>
            <a:ext cx="14173200" cy="2862322"/>
          </a:xfrm>
          <a:prstGeom prst="rect">
            <a:avLst/>
          </a:prstGeom>
          <a:noFill/>
        </p:spPr>
        <p:txBody>
          <a:bodyPr wrap="square" rtlCol="0">
            <a:spAutoFit/>
          </a:bodyPr>
          <a:lstStyle/>
          <a:p>
            <a:pPr algn="just">
              <a:lnSpc>
                <a:spcPct val="150000"/>
              </a:lnSpc>
            </a:pPr>
            <a:r>
              <a:rPr lang="en-GB" sz="3600" dirty="0">
                <a:latin typeface="Times New Roman" panose="02020603050405020304" pitchFamily="18" charset="0"/>
                <a:cs typeface="Times New Roman" panose="02020603050405020304" pitchFamily="18" charset="0"/>
              </a:rPr>
              <a:t>Understanding and interpreting emotions in speech can enhance communication between humans and machines, as well as between humans themselves.</a:t>
            </a:r>
            <a:endParaRPr lang="en-US" sz="3600" dirty="0">
              <a:latin typeface="Times New Roman" panose="02020603050405020304" pitchFamily="18" charset="0"/>
              <a:cs typeface="Times New Roman" panose="02020603050405020304" pitchFamily="18" charset="0"/>
            </a:endParaRPr>
          </a:p>
          <a:p>
            <a:endParaRPr lang="en-US" dirty="0"/>
          </a:p>
        </p:txBody>
      </p:sp>
      <p:pic>
        <p:nvPicPr>
          <p:cNvPr id="7" name="Picture 6">
            <a:extLst>
              <a:ext uri="{FF2B5EF4-FFF2-40B4-BE49-F238E27FC236}">
                <a16:creationId xmlns:a16="http://schemas.microsoft.com/office/drawing/2014/main" id="{D18AA001-5AC7-41BF-A5C4-9D2FE48A8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0600" y="6688877"/>
            <a:ext cx="3189155" cy="29756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AAE4D5">
                <a:alpha val="100000"/>
              </a:srgbClr>
            </a:gs>
            <a:gs pos="100000">
              <a:srgbClr val="73CFD1">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752600" y="1751103"/>
            <a:ext cx="6064740" cy="1015343"/>
          </a:xfrm>
          <a:prstGeom prst="rect">
            <a:avLst/>
          </a:prstGeom>
        </p:spPr>
        <p:txBody>
          <a:bodyPr wrap="square" lIns="0" tIns="0" rIns="0" bIns="0" rtlCol="0" anchor="t">
            <a:spAutoFit/>
          </a:bodyPr>
          <a:lstStyle/>
          <a:p>
            <a:pPr algn="ctr">
              <a:lnSpc>
                <a:spcPts val="8775"/>
              </a:lnSpc>
            </a:pPr>
            <a:r>
              <a:rPr lang="en-US" sz="5400" b="1" dirty="0">
                <a:solidFill>
                  <a:srgbClr val="000000"/>
                </a:solidFill>
                <a:latin typeface="Times New Roman" panose="02020603050405020304" pitchFamily="18" charset="0"/>
                <a:cs typeface="Times New Roman" panose="02020603050405020304" pitchFamily="18" charset="0"/>
              </a:rPr>
              <a:t>Problem Statement</a:t>
            </a:r>
          </a:p>
        </p:txBody>
      </p:sp>
      <p:sp>
        <p:nvSpPr>
          <p:cNvPr id="5" name="TextBox 5"/>
          <p:cNvSpPr txBox="1"/>
          <p:nvPr/>
        </p:nvSpPr>
        <p:spPr>
          <a:xfrm>
            <a:off x="2863403" y="4512657"/>
            <a:ext cx="6981810" cy="2176220"/>
          </a:xfrm>
          <a:prstGeom prst="rect">
            <a:avLst/>
          </a:prstGeom>
        </p:spPr>
        <p:txBody>
          <a:bodyPr lIns="50800" tIns="50800" rIns="50800" bIns="50800" rtlCol="0" anchor="ctr"/>
          <a:lstStyle/>
          <a:p>
            <a:pPr algn="ctr">
              <a:lnSpc>
                <a:spcPts val="2659"/>
              </a:lnSpc>
              <a:spcBef>
                <a:spcPct val="0"/>
              </a:spcBef>
            </a:pPr>
            <a:endParaRPr/>
          </a:p>
        </p:txBody>
      </p:sp>
      <p:sp>
        <p:nvSpPr>
          <p:cNvPr id="11" name="TextBox 10"/>
          <p:cNvSpPr txBox="1"/>
          <p:nvPr/>
        </p:nvSpPr>
        <p:spPr>
          <a:xfrm>
            <a:off x="1524000" y="3336451"/>
            <a:ext cx="14478000" cy="4978735"/>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The classification of basic emotions, as well as the understanding of complex emotional blends in communication.</a:t>
            </a:r>
          </a:p>
          <a:p>
            <a:pPr marL="457200" indent="-457200" algn="just">
              <a:lnSpc>
                <a:spcPct val="150000"/>
              </a:lnSpc>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The complexity is compounded in program such as virtual assistants where real-time demands must be met.</a:t>
            </a:r>
          </a:p>
          <a:p>
            <a:pPr marL="457200" indent="-457200" algn="just">
              <a:lnSpc>
                <a:spcPct val="150000"/>
              </a:lnSpc>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Combine technology and understanding feelings to make computers better at picking up on how people feel when they talk.</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7600" y="673427"/>
            <a:ext cx="2590800" cy="2155351"/>
          </a:xfrm>
          <a:prstGeom prst="rect">
            <a:avLst/>
          </a:prstGeom>
        </p:spPr>
      </p:pic>
    </p:spTree>
    <p:extLst>
      <p:ext uri="{BB962C8B-B14F-4D97-AF65-F5344CB8AC3E}">
        <p14:creationId xmlns:p14="http://schemas.microsoft.com/office/powerpoint/2010/main" val="3919622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AAE4D5">
                <a:alpha val="100000"/>
              </a:srgbClr>
            </a:gs>
            <a:gs pos="100000">
              <a:srgbClr val="73CFD1">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762000" y="1276103"/>
            <a:ext cx="3962401" cy="1029193"/>
          </a:xfrm>
          <a:prstGeom prst="rect">
            <a:avLst/>
          </a:prstGeom>
        </p:spPr>
        <p:txBody>
          <a:bodyPr wrap="square" lIns="0" tIns="0" rIns="0" bIns="0" rtlCol="0" anchor="t">
            <a:spAutoFit/>
          </a:bodyPr>
          <a:lstStyle/>
          <a:p>
            <a:pPr>
              <a:lnSpc>
                <a:spcPts val="8775"/>
              </a:lnSpc>
            </a:pPr>
            <a:r>
              <a:rPr lang="en-US" sz="5400" b="1" dirty="0">
                <a:solidFill>
                  <a:srgbClr val="000000"/>
                </a:solidFill>
                <a:latin typeface="Times New Roman" panose="02020603050405020304" pitchFamily="18" charset="0"/>
                <a:cs typeface="Times New Roman" panose="02020603050405020304" pitchFamily="18" charset="0"/>
              </a:rPr>
              <a:t>Objective</a:t>
            </a:r>
          </a:p>
        </p:txBody>
      </p:sp>
      <p:sp>
        <p:nvSpPr>
          <p:cNvPr id="3" name="TextBox 3"/>
          <p:cNvSpPr txBox="1"/>
          <p:nvPr/>
        </p:nvSpPr>
        <p:spPr>
          <a:xfrm>
            <a:off x="762000" y="2857500"/>
            <a:ext cx="12954000" cy="5717399"/>
          </a:xfrm>
          <a:prstGeom prst="rect">
            <a:avLst/>
          </a:prstGeom>
        </p:spPr>
        <p:txBody>
          <a:bodyPr wrap="square" lIns="0" tIns="0" rIns="0" bIns="0" rtlCol="0" anchor="t">
            <a:spAutoFit/>
          </a:bodyPr>
          <a:lstStyle/>
          <a:p>
            <a:pPr marL="457200" indent="-457200" algn="just">
              <a:lnSpc>
                <a:spcPct val="150000"/>
              </a:lnSpc>
              <a:buFont typeface="Wingdings" panose="05000000000000000000" pitchFamily="2" charset="2"/>
              <a:buChar char="q"/>
            </a:pPr>
            <a:r>
              <a:rPr lang="en-US" sz="3600" dirty="0">
                <a:latin typeface="Times New Roman" panose="02020603050405020304" pitchFamily="18" charset="0"/>
                <a:cs typeface="Times New Roman" panose="02020603050405020304" pitchFamily="18" charset="0"/>
              </a:rPr>
              <a:t>Achieve superior emotion categorization, with a focus on the RAVDESS dataset (91.25%) and TESS dataset (98.05%).</a:t>
            </a:r>
          </a:p>
          <a:p>
            <a:pPr marL="457200" indent="-457200" algn="just">
              <a:lnSpc>
                <a:spcPct val="150000"/>
              </a:lnSpc>
              <a:buFont typeface="Wingdings" panose="05000000000000000000" pitchFamily="2" charset="2"/>
              <a:buChar char="q"/>
            </a:pPr>
            <a:r>
              <a:rPr lang="en-US" sz="3600" dirty="0">
                <a:latin typeface="Times New Roman" panose="02020603050405020304" pitchFamily="18" charset="0"/>
                <a:cs typeface="Times New Roman" panose="02020603050405020304" pitchFamily="18" charset="0"/>
              </a:rPr>
              <a:t>Evaluate the overall performance of the LSTM model using the RAVDESS and TESS datasets to assess its generalization capabilities.</a:t>
            </a:r>
            <a:endParaRPr lang="en-GB" sz="3600" dirty="0">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q"/>
            </a:pPr>
            <a:r>
              <a:rPr lang="en-US" sz="3600" dirty="0">
                <a:latin typeface="Times New Roman" panose="02020603050405020304" pitchFamily="18" charset="0"/>
                <a:cs typeface="Times New Roman" panose="02020603050405020304" pitchFamily="18" charset="0"/>
              </a:rPr>
              <a:t>Address and resolve issues related to capturing dynamic emotional expressions in speech signals.</a:t>
            </a:r>
          </a:p>
        </p:txBody>
      </p:sp>
      <p:pic>
        <p:nvPicPr>
          <p:cNvPr id="7" name="Picture 6">
            <a:extLst>
              <a:ext uri="{FF2B5EF4-FFF2-40B4-BE49-F238E27FC236}">
                <a16:creationId xmlns:a16="http://schemas.microsoft.com/office/drawing/2014/main" id="{888BAAFB-02FE-485D-9C75-64C421345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5560" y="3009900"/>
            <a:ext cx="4267200" cy="42672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AAE4D5">
                <a:alpha val="100000"/>
              </a:srgbClr>
            </a:gs>
            <a:gs pos="100000">
              <a:srgbClr val="73CFD1">
                <a:alpha val="100000"/>
              </a:srgbClr>
            </a:gs>
          </a:gsLst>
          <a:lin ang="0"/>
        </a:gradFill>
        <a:effectLst/>
      </p:bgPr>
    </p:bg>
    <p:spTree>
      <p:nvGrpSpPr>
        <p:cNvPr id="1" name=""/>
        <p:cNvGrpSpPr/>
        <p:nvPr/>
      </p:nvGrpSpPr>
      <p:grpSpPr>
        <a:xfrm>
          <a:off x="0" y="0"/>
          <a:ext cx="0" cy="0"/>
          <a:chOff x="0" y="0"/>
          <a:chExt cx="0" cy="0"/>
        </a:xfrm>
      </p:grpSpPr>
      <p:sp>
        <p:nvSpPr>
          <p:cNvPr id="4" name="Freeform 19">
            <a:extLst>
              <a:ext uri="{FF2B5EF4-FFF2-40B4-BE49-F238E27FC236}">
                <a16:creationId xmlns:a16="http://schemas.microsoft.com/office/drawing/2014/main" id="{C922FD96-5C92-4A83-B86F-D1E70395893C}"/>
              </a:ext>
            </a:extLst>
          </p:cNvPr>
          <p:cNvSpPr/>
          <p:nvPr/>
        </p:nvSpPr>
        <p:spPr>
          <a:xfrm>
            <a:off x="-3124200" y="1557298"/>
            <a:ext cx="7315200" cy="1316736"/>
          </a:xfrm>
          <a:custGeom>
            <a:avLst/>
            <a:gdLst/>
            <a:ahLst/>
            <a:cxnLst/>
            <a:rect l="l" t="t" r="r" b="b"/>
            <a:pathLst>
              <a:path w="7315200" h="1316736">
                <a:moveTo>
                  <a:pt x="0" y="0"/>
                </a:moveTo>
                <a:lnTo>
                  <a:pt x="7315200" y="0"/>
                </a:lnTo>
                <a:lnTo>
                  <a:pt x="7315200" y="1316736"/>
                </a:lnTo>
                <a:lnTo>
                  <a:pt x="0" y="13167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11">
            <a:extLst>
              <a:ext uri="{FF2B5EF4-FFF2-40B4-BE49-F238E27FC236}">
                <a16:creationId xmlns:a16="http://schemas.microsoft.com/office/drawing/2014/main" id="{7BAA85FB-4958-43D8-933C-E93782D2E2B8}"/>
              </a:ext>
            </a:extLst>
          </p:cNvPr>
          <p:cNvSpPr/>
          <p:nvPr/>
        </p:nvSpPr>
        <p:spPr>
          <a:xfrm>
            <a:off x="14173200" y="1557298"/>
            <a:ext cx="7315200" cy="1316736"/>
          </a:xfrm>
          <a:custGeom>
            <a:avLst/>
            <a:gdLst/>
            <a:ahLst/>
            <a:cxnLst/>
            <a:rect l="l" t="t" r="r" b="b"/>
            <a:pathLst>
              <a:path w="7315200" h="1316736">
                <a:moveTo>
                  <a:pt x="0" y="0"/>
                </a:moveTo>
                <a:lnTo>
                  <a:pt x="7315200" y="0"/>
                </a:lnTo>
                <a:lnTo>
                  <a:pt x="7315200" y="1316736"/>
                </a:lnTo>
                <a:lnTo>
                  <a:pt x="0" y="13167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3">
            <a:extLst>
              <a:ext uri="{FF2B5EF4-FFF2-40B4-BE49-F238E27FC236}">
                <a16:creationId xmlns:a16="http://schemas.microsoft.com/office/drawing/2014/main" id="{ACB7659C-3C74-45A4-BA4E-5904D804880F}"/>
              </a:ext>
            </a:extLst>
          </p:cNvPr>
          <p:cNvGrpSpPr/>
          <p:nvPr/>
        </p:nvGrpSpPr>
        <p:grpSpPr>
          <a:xfrm>
            <a:off x="3267904" y="3733799"/>
            <a:ext cx="12441211" cy="2819401"/>
            <a:chOff x="0" y="0"/>
            <a:chExt cx="1448366" cy="1102383"/>
          </a:xfrm>
        </p:grpSpPr>
        <p:sp>
          <p:nvSpPr>
            <p:cNvPr id="8" name="Freeform 4">
              <a:extLst>
                <a:ext uri="{FF2B5EF4-FFF2-40B4-BE49-F238E27FC236}">
                  <a16:creationId xmlns:a16="http://schemas.microsoft.com/office/drawing/2014/main" id="{728841FF-2E7F-40DE-9E38-25F891278DF9}"/>
                </a:ext>
              </a:extLst>
            </p:cNvPr>
            <p:cNvSpPr/>
            <p:nvPr/>
          </p:nvSpPr>
          <p:spPr>
            <a:xfrm>
              <a:off x="0" y="0"/>
              <a:ext cx="1448366" cy="1102383"/>
            </a:xfrm>
            <a:custGeom>
              <a:avLst/>
              <a:gdLst/>
              <a:ahLst/>
              <a:cxnLst/>
              <a:rect l="l" t="t" r="r" b="b"/>
              <a:pathLst>
                <a:path w="1448366" h="1102383">
                  <a:moveTo>
                    <a:pt x="0" y="0"/>
                  </a:moveTo>
                  <a:lnTo>
                    <a:pt x="1448366" y="0"/>
                  </a:lnTo>
                  <a:lnTo>
                    <a:pt x="1448366" y="1102383"/>
                  </a:lnTo>
                  <a:lnTo>
                    <a:pt x="0" y="1102383"/>
                  </a:lnTo>
                  <a:lnTo>
                    <a:pt x="0" y="0"/>
                  </a:lnTo>
                </a:path>
              </a:pathLst>
            </a:custGeom>
            <a:solidFill>
              <a:srgbClr val="CDF6EB"/>
            </a:solidFill>
          </p:spPr>
        </p:sp>
        <p:sp>
          <p:nvSpPr>
            <p:cNvPr id="9" name="TextBox 5">
              <a:extLst>
                <a:ext uri="{FF2B5EF4-FFF2-40B4-BE49-F238E27FC236}">
                  <a16:creationId xmlns:a16="http://schemas.microsoft.com/office/drawing/2014/main" id="{B945E69C-683B-42E1-A640-645D4CD4CB93}"/>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1">
            <a:extLst>
              <a:ext uri="{FF2B5EF4-FFF2-40B4-BE49-F238E27FC236}">
                <a16:creationId xmlns:a16="http://schemas.microsoft.com/office/drawing/2014/main" id="{50C32B3F-6B4D-426D-B046-134C7734B6D0}"/>
              </a:ext>
            </a:extLst>
          </p:cNvPr>
          <p:cNvSpPr txBox="1"/>
          <p:nvPr/>
        </p:nvSpPr>
        <p:spPr>
          <a:xfrm>
            <a:off x="4992709" y="4487147"/>
            <a:ext cx="8991600" cy="1497846"/>
          </a:xfrm>
          <a:prstGeom prst="rect">
            <a:avLst/>
          </a:prstGeom>
          <a:noFill/>
        </p:spPr>
        <p:txBody>
          <a:bodyPr wrap="square" rtlCol="0">
            <a:spAutoFit/>
          </a:bodyPr>
          <a:lstStyle/>
          <a:p>
            <a:pPr lvl="0" algn="ctr">
              <a:lnSpc>
                <a:spcPts val="8775"/>
              </a:lnSpc>
            </a:pPr>
            <a:r>
              <a:rPr lang="en-US" sz="7500" dirty="0">
                <a:solidFill>
                  <a:srgbClr val="000000"/>
                </a:solidFill>
                <a:latin typeface="Clear Sans Bold"/>
              </a:rPr>
              <a:t>Literature Review</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AAE4D5">
                <a:alpha val="100000"/>
              </a:srgbClr>
            </a:gs>
            <a:gs pos="100000">
              <a:srgbClr val="73CFD1">
                <a:alpha val="100000"/>
              </a:srgbClr>
            </a:gs>
          </a:gsLst>
          <a:lin ang="0"/>
        </a:gra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177EBA3-F66B-496B-ABAE-F078474F6F04}"/>
              </a:ext>
            </a:extLst>
          </p:cNvPr>
          <p:cNvGraphicFramePr>
            <a:graphicFrameLocks noGrp="1"/>
          </p:cNvGraphicFramePr>
          <p:nvPr>
            <p:extLst>
              <p:ext uri="{D42A27DB-BD31-4B8C-83A1-F6EECF244321}">
                <p14:modId xmlns:p14="http://schemas.microsoft.com/office/powerpoint/2010/main" val="1731928052"/>
              </p:ext>
            </p:extLst>
          </p:nvPr>
        </p:nvGraphicFramePr>
        <p:xfrm>
          <a:off x="228601" y="182880"/>
          <a:ext cx="17830799" cy="9913619"/>
        </p:xfrm>
        <a:graphic>
          <a:graphicData uri="http://schemas.openxmlformats.org/drawingml/2006/table">
            <a:tbl>
              <a:tblPr firstRow="1" bandRow="1">
                <a:tableStyleId>{D7AC3CCA-C797-4891-BE02-D94E43425B78}</a:tableStyleId>
              </a:tblPr>
              <a:tblGrid>
                <a:gridCol w="4977849">
                  <a:extLst>
                    <a:ext uri="{9D8B030D-6E8A-4147-A177-3AD203B41FA5}">
                      <a16:colId xmlns:a16="http://schemas.microsoft.com/office/drawing/2014/main" val="2984617323"/>
                    </a:ext>
                  </a:extLst>
                </a:gridCol>
                <a:gridCol w="3556550">
                  <a:extLst>
                    <a:ext uri="{9D8B030D-6E8A-4147-A177-3AD203B41FA5}">
                      <a16:colId xmlns:a16="http://schemas.microsoft.com/office/drawing/2014/main" val="1365775708"/>
                    </a:ext>
                  </a:extLst>
                </a:gridCol>
                <a:gridCol w="2741136">
                  <a:extLst>
                    <a:ext uri="{9D8B030D-6E8A-4147-A177-3AD203B41FA5}">
                      <a16:colId xmlns:a16="http://schemas.microsoft.com/office/drawing/2014/main" val="751927681"/>
                    </a:ext>
                  </a:extLst>
                </a:gridCol>
                <a:gridCol w="3278664">
                  <a:extLst>
                    <a:ext uri="{9D8B030D-6E8A-4147-A177-3AD203B41FA5}">
                      <a16:colId xmlns:a16="http://schemas.microsoft.com/office/drawing/2014/main" val="3318692340"/>
                    </a:ext>
                  </a:extLst>
                </a:gridCol>
                <a:gridCol w="3276600">
                  <a:extLst>
                    <a:ext uri="{9D8B030D-6E8A-4147-A177-3AD203B41FA5}">
                      <a16:colId xmlns:a16="http://schemas.microsoft.com/office/drawing/2014/main" val="2479234233"/>
                    </a:ext>
                  </a:extLst>
                </a:gridCol>
              </a:tblGrid>
              <a:tr h="1357542">
                <a:tc>
                  <a:txBody>
                    <a:bodyPr/>
                    <a:lstStyle/>
                    <a:p>
                      <a:pPr algn="ctr"/>
                      <a:r>
                        <a:rPr lang="en-US" sz="3200" dirty="0">
                          <a:latin typeface="Times New Roman" panose="02020603050405020304" pitchFamily="18" charset="0"/>
                          <a:cs typeface="Times New Roman" panose="02020603050405020304" pitchFamily="18" charset="0"/>
                        </a:rPr>
                        <a:t>  Reference</a:t>
                      </a:r>
                    </a:p>
                  </a:txBody>
                  <a:tcPr/>
                </a:tc>
                <a:tc>
                  <a:txBody>
                    <a:bodyPr/>
                    <a:lstStyle/>
                    <a:p>
                      <a:pPr algn="ctr"/>
                      <a:r>
                        <a:rPr lang="en-US" sz="3200" dirty="0">
                          <a:latin typeface="Times New Roman" panose="02020603050405020304" pitchFamily="18" charset="0"/>
                          <a:cs typeface="Times New Roman" panose="02020603050405020304" pitchFamily="18" charset="0"/>
                        </a:rPr>
                        <a:t>Title</a:t>
                      </a:r>
                    </a:p>
                  </a:txBody>
                  <a:tcPr/>
                </a:tc>
                <a:tc>
                  <a:txBody>
                    <a:bodyPr/>
                    <a:lstStyle/>
                    <a:p>
                      <a:pPr algn="ctr"/>
                      <a:r>
                        <a:rPr lang="en-US" sz="3200" dirty="0">
                          <a:latin typeface="Times New Roman" panose="02020603050405020304" pitchFamily="18" charset="0"/>
                          <a:cs typeface="Times New Roman" panose="02020603050405020304" pitchFamily="18" charset="0"/>
                        </a:rPr>
                        <a:t>Methodology</a:t>
                      </a:r>
                    </a:p>
                  </a:txBody>
                  <a:tcPr/>
                </a:tc>
                <a:tc>
                  <a:txBody>
                    <a:bodyPr/>
                    <a:lstStyle/>
                    <a:p>
                      <a:pPr algn="ctr"/>
                      <a:r>
                        <a:rPr lang="en-US" sz="3200" dirty="0">
                          <a:latin typeface="Times New Roman" panose="02020603050405020304" pitchFamily="18" charset="0"/>
                          <a:cs typeface="Times New Roman" panose="02020603050405020304" pitchFamily="18" charset="0"/>
                        </a:rPr>
                        <a:t>Result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Challenges</a:t>
                      </a: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81170754"/>
                  </a:ext>
                </a:extLst>
              </a:tr>
              <a:tr h="2901548">
                <a:tc>
                  <a:txBody>
                    <a:bodyPr/>
                    <a:lstStyle/>
                    <a:p>
                      <a:pPr algn="just"/>
                      <a:r>
                        <a:rPr lang="en-US" sz="2400" b="1" dirty="0">
                          <a:latin typeface="Times New Roman" panose="02020603050405020304" pitchFamily="18" charset="0"/>
                          <a:cs typeface="Times New Roman" panose="02020603050405020304" pitchFamily="18" charset="0"/>
                        </a:rPr>
                        <a:t>[1] </a:t>
                      </a:r>
                      <a:r>
                        <a:rPr lang="en-US" sz="2400" dirty="0" err="1">
                          <a:latin typeface="Times New Roman" panose="02020603050405020304" pitchFamily="18" charset="0"/>
                          <a:cs typeface="Times New Roman" panose="02020603050405020304" pitchFamily="18" charset="0"/>
                        </a:rPr>
                        <a:t>Tursunov</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Anvarjon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Mustaqeem</a:t>
                      </a:r>
                      <a:r>
                        <a:rPr lang="en-US" sz="2400" dirty="0">
                          <a:latin typeface="Times New Roman" panose="02020603050405020304" pitchFamily="18" charset="0"/>
                          <a:cs typeface="Times New Roman" panose="02020603050405020304" pitchFamily="18" charset="0"/>
                        </a:rPr>
                        <a:t>, and </a:t>
                      </a:r>
                      <a:r>
                        <a:rPr lang="en-US" sz="2400" dirty="0" err="1">
                          <a:latin typeface="Times New Roman" panose="02020603050405020304" pitchFamily="18" charset="0"/>
                          <a:cs typeface="Times New Roman" panose="02020603050405020304" pitchFamily="18" charset="0"/>
                        </a:rPr>
                        <a:t>Soonil</a:t>
                      </a:r>
                      <a:r>
                        <a:rPr lang="en-US" sz="2400" dirty="0">
                          <a:latin typeface="Times New Roman" panose="02020603050405020304" pitchFamily="18" charset="0"/>
                          <a:cs typeface="Times New Roman" panose="02020603050405020304" pitchFamily="18" charset="0"/>
                        </a:rPr>
                        <a:t> Kwon. Deep-net: A lightweight </a:t>
                      </a:r>
                      <a:r>
                        <a:rPr lang="en-US" sz="2400" dirty="0" err="1">
                          <a:latin typeface="Times New Roman" panose="02020603050405020304" pitchFamily="18" charset="0"/>
                          <a:cs typeface="Times New Roman" panose="02020603050405020304" pitchFamily="18" charset="0"/>
                        </a:rPr>
                        <a:t>cnn</a:t>
                      </a:r>
                      <a:r>
                        <a:rPr lang="en-US" sz="2400" dirty="0">
                          <a:latin typeface="Times New Roman" panose="02020603050405020304" pitchFamily="18" charset="0"/>
                          <a:cs typeface="Times New Roman" panose="02020603050405020304" pitchFamily="18" charset="0"/>
                        </a:rPr>
                        <a:t>-based speech emotion recognition system using deep </a:t>
                      </a:r>
                      <a:r>
                        <a:rPr lang="en-US" sz="2400" dirty="0" err="1">
                          <a:latin typeface="Times New Roman" panose="02020603050405020304" pitchFamily="18" charset="0"/>
                          <a:cs typeface="Times New Roman" panose="02020603050405020304" pitchFamily="18" charset="0"/>
                        </a:rPr>
                        <a:t>fre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quency</a:t>
                      </a:r>
                      <a:r>
                        <a:rPr lang="en-US" sz="2400" dirty="0">
                          <a:latin typeface="Times New Roman" panose="02020603050405020304" pitchFamily="18" charset="0"/>
                          <a:cs typeface="Times New Roman" panose="02020603050405020304" pitchFamily="18" charset="0"/>
                        </a:rPr>
                        <a:t> features. Sensors, 20(18):5212, 2020.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Deep-Net: A Lightweight CNN-Based Speech Emotion Recognition System Using Deep Frequency Features</a:t>
                      </a:r>
                    </a:p>
                  </a:txBody>
                  <a:tcPr/>
                </a:tc>
                <a:tc>
                  <a:txBody>
                    <a:bodyPr/>
                    <a:lstStyle/>
                    <a:p>
                      <a:pPr algn="ctr"/>
                      <a:r>
                        <a:rPr lang="en-US" sz="2800" dirty="0">
                          <a:latin typeface="Times New Roman" panose="02020603050405020304" pitchFamily="18" charset="0"/>
                          <a:cs typeface="Times New Roman" panose="02020603050405020304" pitchFamily="18" charset="0"/>
                        </a:rPr>
                        <a:t>CNN</a:t>
                      </a:r>
                    </a:p>
                    <a:p>
                      <a:pPr algn="ctr"/>
                      <a:r>
                        <a:rPr lang="en-US" sz="2800" dirty="0">
                          <a:latin typeface="Times New Roman" panose="02020603050405020304" pitchFamily="18" charset="0"/>
                          <a:cs typeface="Times New Roman" panose="02020603050405020304" pitchFamily="18" charset="0"/>
                        </a:rPr>
                        <a:t>F1-measure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92.02% -&gt; CNN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92% -&gt; F1-measure</a:t>
                      </a:r>
                    </a:p>
                    <a:p>
                      <a:endParaRPr lang="en-US" sz="2800" dirty="0">
                        <a:latin typeface="Times New Roman" panose="02020603050405020304" pitchFamily="18" charset="0"/>
                        <a:cs typeface="Times New Roman" panose="02020603050405020304" pitchFamily="18" charset="0"/>
                      </a:endParaRPr>
                    </a:p>
                  </a:txBody>
                  <a:tcPr/>
                </a:tc>
                <a:tc>
                  <a:txBody>
                    <a:bodyPr/>
                    <a:lstStyle/>
                    <a:p>
                      <a:pPr marL="342900" indent="-342900" algn="l">
                        <a:buFont typeface="Arial" panose="020B0604020202020204" pitchFamily="34" charset="0"/>
                        <a:buChar char="•"/>
                      </a:pPr>
                      <a:r>
                        <a:rPr lang="en-US" sz="2400" b="0" i="0" dirty="0">
                          <a:solidFill>
                            <a:srgbClr val="202124"/>
                          </a:solidFill>
                          <a:effectLst/>
                          <a:latin typeface="Times New Roman" panose="02020603050405020304" pitchFamily="18" charset="0"/>
                          <a:cs typeface="Times New Roman" panose="02020603050405020304" pitchFamily="18" charset="0"/>
                        </a:rPr>
                        <a:t>Modified pooling strategy and deep frequency features</a:t>
                      </a:r>
                    </a:p>
                    <a:p>
                      <a:pPr marL="342900" indent="-342900" algn="l">
                        <a:buFont typeface="Arial" panose="020B0604020202020204" pitchFamily="34" charset="0"/>
                        <a:buChar char="•"/>
                      </a:pPr>
                      <a:endParaRPr lang="en-US" sz="2400" b="0" i="0" dirty="0">
                        <a:solidFill>
                          <a:srgbClr val="202124"/>
                        </a:solidFill>
                        <a:effectLst/>
                        <a:latin typeface="Times New Roman" panose="02020603050405020304" pitchFamily="18" charset="0"/>
                        <a:cs typeface="Times New Roman" panose="02020603050405020304" pitchFamily="18" charset="0"/>
                      </a:endParaRPr>
                    </a:p>
                    <a:p>
                      <a:pPr marL="342900" indent="-342900" algn="l">
                        <a:lnSpc>
                          <a:spcPct val="100000"/>
                        </a:lnSpc>
                        <a:buFont typeface="Arial" panose="020B0604020202020204" pitchFamily="34" charset="0"/>
                        <a:buChar char="•"/>
                      </a:pPr>
                      <a:r>
                        <a:rPr lang="en-US" sz="2400" b="0" i="0" dirty="0">
                          <a:solidFill>
                            <a:srgbClr val="202124"/>
                          </a:solidFill>
                          <a:effectLst/>
                          <a:latin typeface="Times New Roman" panose="02020603050405020304" pitchFamily="18" charset="0"/>
                          <a:cs typeface="Times New Roman" panose="02020603050405020304" pitchFamily="18" charset="0"/>
                        </a:rPr>
                        <a:t>Analyzing Speech Signals</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81755963"/>
                  </a:ext>
                </a:extLst>
              </a:tr>
              <a:tr h="2909019">
                <a:tc>
                  <a:txBody>
                    <a:bodyPr/>
                    <a:lstStyle/>
                    <a:p>
                      <a:pPr algn="just"/>
                      <a:r>
                        <a:rPr lang="en-US" sz="2400" b="1" dirty="0">
                          <a:latin typeface="Times New Roman" panose="02020603050405020304" pitchFamily="18" charset="0"/>
                          <a:cs typeface="Times New Roman" panose="02020603050405020304" pitchFamily="18" charset="0"/>
                        </a:rPr>
                        <a:t>[2] </a:t>
                      </a:r>
                      <a:r>
                        <a:rPr lang="en-US" sz="2400" dirty="0">
                          <a:latin typeface="Times New Roman" panose="02020603050405020304" pitchFamily="18" charset="0"/>
                          <a:cs typeface="Times New Roman" panose="02020603050405020304" pitchFamily="18" charset="0"/>
                        </a:rPr>
                        <a:t>Sadia Sultana, Md. Zafar Iqbal, M Reza Selim, Md </a:t>
                      </a:r>
                      <a:r>
                        <a:rPr lang="en-US" sz="2400" dirty="0" err="1">
                          <a:latin typeface="Times New Roman" panose="02020603050405020304" pitchFamily="18" charset="0"/>
                          <a:cs typeface="Times New Roman" panose="02020603050405020304" pitchFamily="18" charset="0"/>
                        </a:rPr>
                        <a:t>Mijanur</a:t>
                      </a:r>
                      <a:r>
                        <a:rPr lang="en-US" sz="2400" dirty="0">
                          <a:latin typeface="Times New Roman" panose="02020603050405020304" pitchFamily="18" charset="0"/>
                          <a:cs typeface="Times New Roman" panose="02020603050405020304" pitchFamily="18" charset="0"/>
                        </a:rPr>
                        <a:t> Rashid, and M </a:t>
                      </a:r>
                      <a:r>
                        <a:rPr lang="en-US" sz="2400" dirty="0" err="1">
                          <a:latin typeface="Times New Roman" panose="02020603050405020304" pitchFamily="18" charset="0"/>
                          <a:cs typeface="Times New Roman" panose="02020603050405020304" pitchFamily="18" charset="0"/>
                        </a:rPr>
                        <a:t>Shahidur</a:t>
                      </a:r>
                      <a:r>
                        <a:rPr lang="en-US" sz="2400" dirty="0">
                          <a:latin typeface="Times New Roman" panose="02020603050405020304" pitchFamily="18" charset="0"/>
                          <a:cs typeface="Times New Roman" panose="02020603050405020304" pitchFamily="18" charset="0"/>
                        </a:rPr>
                        <a:t> Rahman. Bangla speech emotion recognition and cross-lingual study using deep </a:t>
                      </a:r>
                      <a:r>
                        <a:rPr lang="en-US" sz="2400" dirty="0" err="1">
                          <a:latin typeface="Times New Roman" panose="02020603050405020304" pitchFamily="18" charset="0"/>
                          <a:cs typeface="Times New Roman" panose="02020603050405020304" pitchFamily="18" charset="0"/>
                        </a:rPr>
                        <a:t>cnn</a:t>
                      </a:r>
                      <a:r>
                        <a:rPr lang="en-US" sz="2400" dirty="0">
                          <a:latin typeface="Times New Roman" panose="02020603050405020304" pitchFamily="18" charset="0"/>
                          <a:cs typeface="Times New Roman" panose="02020603050405020304" pitchFamily="18" charset="0"/>
                        </a:rPr>
                        <a:t> and </a:t>
                      </a:r>
                      <a:r>
                        <a:rPr lang="en-US" sz="2400" dirty="0" err="1">
                          <a:latin typeface="Times New Roman" panose="02020603050405020304" pitchFamily="18" charset="0"/>
                          <a:cs typeface="Times New Roman" panose="02020603050405020304" pitchFamily="18" charset="0"/>
                        </a:rPr>
                        <a:t>blstm</a:t>
                      </a:r>
                      <a:r>
                        <a:rPr lang="en-US" sz="2400" dirty="0">
                          <a:latin typeface="Times New Roman" panose="02020603050405020304" pitchFamily="18" charset="0"/>
                          <a:cs typeface="Times New Roman" panose="02020603050405020304" pitchFamily="18" charset="0"/>
                        </a:rPr>
                        <a:t> networks. IEEE Access, 2021.</a:t>
                      </a:r>
                    </a:p>
                  </a:txBody>
                  <a:tcPr/>
                </a:tc>
                <a:tc>
                  <a:txBody>
                    <a:bodyPr/>
                    <a:lstStyle/>
                    <a:p>
                      <a:pPr algn="just"/>
                      <a:r>
                        <a:rPr lang="en-US" sz="2400" dirty="0">
                          <a:latin typeface="Times New Roman" panose="02020603050405020304" pitchFamily="18" charset="0"/>
                          <a:cs typeface="Times New Roman" panose="02020603050405020304" pitchFamily="18" charset="0"/>
                        </a:rPr>
                        <a:t>Bangla Speech Emotion Recognition and Cross-lingual Study Using Deep CNN and BLSTM Networks</a:t>
                      </a:r>
                    </a:p>
                  </a:txBody>
                  <a:tcPr/>
                </a:tc>
                <a:tc>
                  <a:txBody>
                    <a:bodyPr/>
                    <a:lstStyle/>
                    <a:p>
                      <a:pPr algn="ctr"/>
                      <a:r>
                        <a:rPr lang="en-US" sz="2800" dirty="0">
                          <a:latin typeface="Times New Roman" panose="02020603050405020304" pitchFamily="18" charset="0"/>
                          <a:cs typeface="Times New Roman" panose="02020603050405020304" pitchFamily="18" charset="0"/>
                        </a:rPr>
                        <a:t>CNN</a:t>
                      </a:r>
                    </a:p>
                    <a:p>
                      <a:pPr algn="ctr"/>
                      <a:r>
                        <a:rPr lang="en-US" sz="2800" dirty="0">
                          <a:latin typeface="Times New Roman" panose="02020603050405020304" pitchFamily="18" charset="0"/>
                          <a:cs typeface="Times New Roman" panose="02020603050405020304" pitchFamily="18" charset="0"/>
                        </a:rPr>
                        <a:t>LSTM</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SVM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56% -&gt; CNN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68%  -&gt; LSTM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86%  -&gt; SVM</a:t>
                      </a:r>
                    </a:p>
                    <a:p>
                      <a:endParaRPr lang="en-US" dirty="0">
                        <a:latin typeface="Times New Roman" panose="02020603050405020304" pitchFamily="18" charset="0"/>
                        <a:cs typeface="Times New Roman" panose="02020603050405020304" pitchFamily="18" charset="0"/>
                      </a:endParaRPr>
                    </a:p>
                  </a:txBody>
                  <a:tcPr/>
                </a:tc>
                <a:tc>
                  <a:txBody>
                    <a:bodyPr/>
                    <a:lstStyle/>
                    <a:p>
                      <a:pPr algn="just"/>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Combines DCNN and a BLSTM network with a time-distributed flatten (TDF) layer.</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32710089"/>
                  </a:ext>
                </a:extLst>
              </a:tr>
              <a:tr h="2745510">
                <a:tc>
                  <a:txBody>
                    <a:bodyPr/>
                    <a:lstStyle/>
                    <a:p>
                      <a:pPr algn="just"/>
                      <a:r>
                        <a:rPr lang="en-US" sz="2400" b="1" dirty="0">
                          <a:latin typeface="Times New Roman" panose="02020603050405020304" pitchFamily="18" charset="0"/>
                          <a:cs typeface="Times New Roman" panose="02020603050405020304" pitchFamily="18" charset="0"/>
                        </a:rPr>
                        <a:t>[3] </a:t>
                      </a:r>
                      <a:r>
                        <a:rPr lang="en-US" sz="2400" dirty="0">
                          <a:latin typeface="Times New Roman" panose="02020603050405020304" pitchFamily="18" charset="0"/>
                          <a:cs typeface="Times New Roman" panose="02020603050405020304" pitchFamily="18" charset="0"/>
                        </a:rPr>
                        <a:t>JYOTIRMAY Devnath, </a:t>
                      </a:r>
                      <a:r>
                        <a:rPr lang="en-US" sz="2400" dirty="0" err="1">
                          <a:latin typeface="Times New Roman" panose="02020603050405020304" pitchFamily="18" charset="0"/>
                          <a:cs typeface="Times New Roman" panose="02020603050405020304" pitchFamily="18" charset="0"/>
                        </a:rPr>
                        <a:t>Sabbir</a:t>
                      </a:r>
                      <a:r>
                        <a:rPr lang="en-US" sz="2400" dirty="0">
                          <a:latin typeface="Times New Roman" panose="02020603050405020304" pitchFamily="18" charset="0"/>
                          <a:cs typeface="Times New Roman" panose="02020603050405020304" pitchFamily="18" charset="0"/>
                        </a:rPr>
                        <a:t> Hossain, MOSHIUR Rahman, HASI Saha, Md Ahsan Habib, and Nahid Sultan. Emotion recognition from isolated </a:t>
                      </a:r>
                      <a:r>
                        <a:rPr lang="en-US" sz="2400" dirty="0" err="1">
                          <a:latin typeface="Times New Roman" panose="02020603050405020304" pitchFamily="18" charset="0"/>
                          <a:cs typeface="Times New Roman" panose="02020603050405020304" pitchFamily="18" charset="0"/>
                        </a:rPr>
                        <a:t>bengali</a:t>
                      </a:r>
                      <a:r>
                        <a:rPr lang="en-US" sz="2400" dirty="0">
                          <a:latin typeface="Times New Roman" panose="02020603050405020304" pitchFamily="18" charset="0"/>
                          <a:cs typeface="Times New Roman" panose="02020603050405020304" pitchFamily="18" charset="0"/>
                        </a:rPr>
                        <a:t> speech. 2020.</a:t>
                      </a:r>
                    </a:p>
                  </a:txBody>
                  <a:tcPr/>
                </a:tc>
                <a:tc>
                  <a:txBody>
                    <a:bodyPr/>
                    <a:lstStyle/>
                    <a:p>
                      <a:pPr algn="l"/>
                      <a:r>
                        <a:rPr lang="en-US" sz="2800" b="0" i="0" dirty="0">
                          <a:solidFill>
                            <a:srgbClr val="111111"/>
                          </a:solidFill>
                          <a:effectLst/>
                          <a:latin typeface="Times New Roman" panose="02020603050405020304" pitchFamily="18" charset="0"/>
                          <a:ea typeface="Calibri" panose="020F0502020204030204" pitchFamily="34" charset="0"/>
                          <a:cs typeface="Times New Roman" panose="02020603050405020304" pitchFamily="18" charset="0"/>
                        </a:rPr>
                        <a:t>Emotion recognition from isolated Bengali speech</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800" dirty="0">
                          <a:latin typeface="Times New Roman" panose="02020603050405020304" pitchFamily="18" charset="0"/>
                          <a:cs typeface="Times New Roman" panose="02020603050405020304" pitchFamily="18" charset="0"/>
                        </a:rPr>
                        <a:t>MFCC</a:t>
                      </a:r>
                    </a:p>
                    <a:p>
                      <a:pPr algn="ctr"/>
                      <a:r>
                        <a:rPr lang="en-US" sz="2800" dirty="0">
                          <a:latin typeface="Times New Roman" panose="02020603050405020304" pitchFamily="18" charset="0"/>
                          <a:cs typeface="Times New Roman" panose="02020603050405020304" pitchFamily="18" charset="0"/>
                        </a:rPr>
                        <a:t>KNN</a:t>
                      </a:r>
                    </a:p>
                  </a:txBody>
                  <a:tcPr/>
                </a:tc>
                <a:tc>
                  <a:txBody>
                    <a:bodyPr/>
                    <a:lstStyle/>
                    <a:p>
                      <a:r>
                        <a:rPr lang="en-US" sz="2800" dirty="0">
                          <a:latin typeface="Times New Roman" panose="02020603050405020304" pitchFamily="18" charset="0"/>
                          <a:cs typeface="Times New Roman" panose="02020603050405020304" pitchFamily="18" charset="0"/>
                        </a:rPr>
                        <a:t>88%  -&gt; MFCC</a:t>
                      </a:r>
                    </a:p>
                    <a:p>
                      <a:r>
                        <a:rPr lang="en-US" sz="2800" dirty="0">
                          <a:latin typeface="Times New Roman" panose="02020603050405020304" pitchFamily="18" charset="0"/>
                          <a:cs typeface="Times New Roman" panose="02020603050405020304" pitchFamily="18" charset="0"/>
                        </a:rPr>
                        <a:t>87.50 % -&gt; KNN</a:t>
                      </a:r>
                    </a:p>
                    <a:p>
                      <a:endParaRPr lang="en-US" sz="2800" dirty="0">
                        <a:latin typeface="Times New Roman" panose="02020603050405020304" pitchFamily="18" charset="0"/>
                        <a:cs typeface="Times New Roman" panose="02020603050405020304" pitchFamily="18" charset="0"/>
                      </a:endParaRPr>
                    </a:p>
                  </a:txBody>
                  <a:tcPr/>
                </a:tc>
                <a:tc>
                  <a:txBody>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Limited Research</a:t>
                      </a:r>
                    </a:p>
                    <a:p>
                      <a:pPr marL="342900" indent="-342900">
                        <a:buFont typeface="Arial" panose="020B0604020202020204" pitchFamily="34" charset="0"/>
                        <a:buChar char="•"/>
                      </a:pPr>
                      <a:r>
                        <a:rPr lang="en-US" sz="2400" b="0" i="0" dirty="0">
                          <a:solidFill>
                            <a:srgbClr val="202124"/>
                          </a:solidFill>
                          <a:effectLst/>
                          <a:latin typeface="Times New Roman" panose="02020603050405020304" pitchFamily="18" charset="0"/>
                          <a:cs typeface="Times New Roman" panose="02020603050405020304" pitchFamily="18" charset="0"/>
                        </a:rPr>
                        <a:t>Potential variations in results</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9035894"/>
                  </a:ext>
                </a:extLst>
              </a:tr>
            </a:tbl>
          </a:graphicData>
        </a:graphic>
      </p:graphicFrame>
    </p:spTree>
    <p:extLst>
      <p:ext uri="{BB962C8B-B14F-4D97-AF65-F5344CB8AC3E}">
        <p14:creationId xmlns:p14="http://schemas.microsoft.com/office/powerpoint/2010/main" val="710617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755</TotalTime>
  <Words>1205</Words>
  <Application>Microsoft Office PowerPoint</Application>
  <PresentationFormat>Custom</PresentationFormat>
  <Paragraphs>130</Paragraphs>
  <Slides>19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Times New Roman</vt:lpstr>
      <vt:lpstr>Wingdings</vt:lpstr>
      <vt:lpstr>Clear Sans Bold</vt:lpstr>
      <vt:lpstr>Calibri</vt:lpstr>
      <vt:lpstr>Clear Sans</vt:lpstr>
      <vt:lpstr>Arial</vt:lpstr>
      <vt:lpstr>Bodoni MT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DCL</cp:lastModifiedBy>
  <cp:revision>94</cp:revision>
  <cp:lastPrinted>2023-12-20T05:10:07Z</cp:lastPrinted>
  <dcterms:created xsi:type="dcterms:W3CDTF">2006-08-16T00:00:00Z</dcterms:created>
  <dcterms:modified xsi:type="dcterms:W3CDTF">2023-12-20T19:03:15Z</dcterms:modified>
  <dc:identifier>DAFs2Hc5kek</dc:identifier>
</cp:coreProperties>
</file>